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Antonio Bold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va Sans 1" panose="020B0604020202020204" charset="0"/>
      <p:regular r:id="rId28"/>
    </p:embeddedFont>
    <p:embeddedFont>
      <p:font typeface="Canva Sans 1 Bold" panose="020B0604020202020204" charset="0"/>
      <p:regular r:id="rId29"/>
    </p:embeddedFont>
    <p:embeddedFont>
      <p:font typeface="Canva Sans 1 Bold Italics" panose="020B0604020202020204" charset="0"/>
      <p:regular r:id="rId30"/>
    </p:embeddedFont>
    <p:embeddedFont>
      <p:font typeface="Canva Sans 1 Italics" panose="020B0604020202020204" charset="0"/>
      <p:regular r:id="rId31"/>
    </p:embeddedFont>
    <p:embeddedFont>
      <p:font typeface="Canva Sans 2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11151" y="6316636"/>
            <a:ext cx="6465698" cy="3970364"/>
            <a:chOff x="0" y="0"/>
            <a:chExt cx="1702900" cy="104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2900" cy="1045693"/>
            </a:xfrm>
            <a:custGeom>
              <a:avLst/>
              <a:gdLst/>
              <a:ahLst/>
              <a:cxnLst/>
              <a:rect l="l" t="t" r="r" b="b"/>
              <a:pathLst>
                <a:path w="1702900" h="1045693">
                  <a:moveTo>
                    <a:pt x="0" y="0"/>
                  </a:moveTo>
                  <a:lnTo>
                    <a:pt x="1702900" y="0"/>
                  </a:lnTo>
                  <a:lnTo>
                    <a:pt x="1702900" y="1045693"/>
                  </a:lnTo>
                  <a:lnTo>
                    <a:pt x="0" y="10456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3775" y="0"/>
            <a:ext cx="3324225" cy="10287000"/>
            <a:chOff x="0" y="0"/>
            <a:chExt cx="875516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5516" cy="2709333"/>
            </a:xfrm>
            <a:custGeom>
              <a:avLst/>
              <a:gdLst/>
              <a:ahLst/>
              <a:cxnLst/>
              <a:rect l="l" t="t" r="r" b="b"/>
              <a:pathLst>
                <a:path w="875516" h="2709333">
                  <a:moveTo>
                    <a:pt x="0" y="0"/>
                  </a:moveTo>
                  <a:lnTo>
                    <a:pt x="875516" y="0"/>
                  </a:lnTo>
                  <a:lnTo>
                    <a:pt x="87551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478125" y="6444289"/>
            <a:ext cx="2295525" cy="1472851"/>
          </a:xfrm>
          <a:custGeom>
            <a:avLst/>
            <a:gdLst/>
            <a:ahLst/>
            <a:cxnLst/>
            <a:rect l="l" t="t" r="r" b="b"/>
            <a:pathLst>
              <a:path w="2295525" h="1472851">
                <a:moveTo>
                  <a:pt x="0" y="0"/>
                </a:moveTo>
                <a:lnTo>
                  <a:pt x="2295525" y="0"/>
                </a:lnTo>
                <a:lnTo>
                  <a:pt x="2295525" y="1472851"/>
                </a:lnTo>
                <a:lnTo>
                  <a:pt x="0" y="14728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478125" y="8286528"/>
            <a:ext cx="2295525" cy="971772"/>
          </a:xfrm>
          <a:custGeom>
            <a:avLst/>
            <a:gdLst/>
            <a:ahLst/>
            <a:cxnLst/>
            <a:rect l="l" t="t" r="r" b="b"/>
            <a:pathLst>
              <a:path w="2295525" h="971772">
                <a:moveTo>
                  <a:pt x="0" y="0"/>
                </a:moveTo>
                <a:lnTo>
                  <a:pt x="2295525" y="0"/>
                </a:lnTo>
                <a:lnTo>
                  <a:pt x="2295525" y="971772"/>
                </a:lnTo>
                <a:lnTo>
                  <a:pt x="0" y="971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478125" y="3987881"/>
            <a:ext cx="2295525" cy="1792753"/>
          </a:xfrm>
          <a:custGeom>
            <a:avLst/>
            <a:gdLst/>
            <a:ahLst/>
            <a:cxnLst/>
            <a:rect l="l" t="t" r="r" b="b"/>
            <a:pathLst>
              <a:path w="2295525" h="1792753">
                <a:moveTo>
                  <a:pt x="0" y="0"/>
                </a:moveTo>
                <a:lnTo>
                  <a:pt x="2295525" y="0"/>
                </a:lnTo>
                <a:lnTo>
                  <a:pt x="2295525" y="1792752"/>
                </a:lnTo>
                <a:lnTo>
                  <a:pt x="0" y="17927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720" r="-87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252452" y="2041364"/>
            <a:ext cx="2746870" cy="839792"/>
          </a:xfrm>
          <a:custGeom>
            <a:avLst/>
            <a:gdLst/>
            <a:ahLst/>
            <a:cxnLst/>
            <a:rect l="l" t="t" r="r" b="b"/>
            <a:pathLst>
              <a:path w="2746870" h="839792">
                <a:moveTo>
                  <a:pt x="0" y="0"/>
                </a:moveTo>
                <a:lnTo>
                  <a:pt x="2746871" y="0"/>
                </a:lnTo>
                <a:lnTo>
                  <a:pt x="2746871" y="839792"/>
                </a:lnTo>
                <a:lnTo>
                  <a:pt x="0" y="8397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12629" b="-114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094360" y="6124575"/>
            <a:ext cx="6099281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dirty="0">
                <a:solidFill>
                  <a:srgbClr val="174876"/>
                </a:solidFill>
                <a:latin typeface="Antonio Bold"/>
              </a:rPr>
              <a:t>MARITTIMI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97882" y="4343400"/>
            <a:ext cx="5492237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TESTA DEI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97882" y="2514600"/>
            <a:ext cx="5492237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NELLA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Psicologia del Mare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990600"/>
            <a:ext cx="3927574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Dott.ssa Clarissa Cricenti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Dott. Francesco Buscema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Prof.ssa Lara Colombo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Prof.ssa Anna Maria Giannini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94360" y="7734189"/>
            <a:ext cx="6099281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-312" dirty="0">
                <a:solidFill>
                  <a:srgbClr val="174876"/>
                </a:solidFill>
                <a:latin typeface="Antonio Bold"/>
              </a:rPr>
              <a:t>UN’ANALISI PSICOLOGICA DEI BISOGNI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350" y="1346835"/>
            <a:ext cx="4995431" cy="2454328"/>
            <a:chOff x="0" y="0"/>
            <a:chExt cx="1315669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5669" cy="646407"/>
            </a:xfrm>
            <a:custGeom>
              <a:avLst/>
              <a:gdLst/>
              <a:ahLst/>
              <a:cxnLst/>
              <a:rect l="l" t="t" r="r" b="b"/>
              <a:pathLst>
                <a:path w="1315669" h="646407">
                  <a:moveTo>
                    <a:pt x="0" y="0"/>
                  </a:moveTo>
                  <a:lnTo>
                    <a:pt x="1315669" y="0"/>
                  </a:lnTo>
                  <a:lnTo>
                    <a:pt x="1315669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43050" y="1346835"/>
            <a:ext cx="3086100" cy="2488475"/>
            <a:chOff x="0" y="0"/>
            <a:chExt cx="812800" cy="6554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55401"/>
            </a:xfrm>
            <a:custGeom>
              <a:avLst/>
              <a:gdLst/>
              <a:ahLst/>
              <a:cxnLst/>
              <a:rect l="l" t="t" r="r" b="b"/>
              <a:pathLst>
                <a:path w="812800" h="655401">
                  <a:moveTo>
                    <a:pt x="406400" y="0"/>
                  </a:moveTo>
                  <a:lnTo>
                    <a:pt x="812800" y="655401"/>
                  </a:lnTo>
                  <a:lnTo>
                    <a:pt x="0" y="65540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1B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032635"/>
            <a:ext cx="49530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RISU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86156" y="2196531"/>
            <a:ext cx="10273144" cy="2396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 Bold Italics"/>
              </a:rPr>
              <a:t>Percezione del proprio ruolo in termini di responsabilità e autonomia</a:t>
            </a:r>
            <a:r>
              <a:rPr lang="en-US" sz="2100">
                <a:solidFill>
                  <a:srgbClr val="FFFFFF"/>
                </a:solidFill>
                <a:latin typeface="Canva Sans 1 Italics"/>
              </a:rPr>
              <a:t>: Comandanti-Direttori-CapiCommissari presentano maggiori livelli di responsabiità, autonomia, flessibilità e partecipazione alle decisioni, rispetto agli ufficiali; tuttavia, per quanto riguarda l’autonomia e la flessibilità risultano essere minori negli ufficiali sia rispetto ai Comandanti-Direttori-CapiCommissari che ai Sottufficiali/Comuni.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09556" y="2356485"/>
            <a:ext cx="65532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LTATI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28700" y="4897821"/>
            <a:ext cx="16201632" cy="3803342"/>
            <a:chOff x="0" y="0"/>
            <a:chExt cx="21602176" cy="5071122"/>
          </a:xfrm>
        </p:grpSpPr>
        <p:sp>
          <p:nvSpPr>
            <p:cNvPr id="12" name="TextBox 12"/>
            <p:cNvSpPr txBox="1"/>
            <p:nvPr/>
          </p:nvSpPr>
          <p:spPr>
            <a:xfrm>
              <a:off x="7594232" y="-38100"/>
              <a:ext cx="211392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Comandanti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378666" y="-38100"/>
              <a:ext cx="1326773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Ufficiali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375949" y="-38100"/>
              <a:ext cx="201558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Sottufficiali</a:t>
              </a:r>
            </a:p>
          </p:txBody>
        </p: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7326028" y="143042"/>
              <a:ext cx="4915820" cy="134102"/>
              <a:chOff x="7737319" y="-619760"/>
              <a:chExt cx="5586571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737318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5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5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10901683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5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5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1317149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3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3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619007" y="4612836"/>
              <a:ext cx="254137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Responsabilità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390332" y="4612836"/>
              <a:ext cx="1892376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Autonomia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865445" y="4612836"/>
              <a:ext cx="183580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Flessibilità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7946493" y="4612836"/>
              <a:ext cx="2567357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Partecipazione</a:t>
              </a:r>
            </a:p>
          </p:txBody>
        </p: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517690" y="688391"/>
              <a:ext cx="21084486" cy="3783742"/>
              <a:chOff x="0" y="0"/>
              <a:chExt cx="23961413" cy="430002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-6350"/>
                <a:ext cx="2396141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3961413" h="12700">
                    <a:moveTo>
                      <a:pt x="0" y="0"/>
                    </a:moveTo>
                    <a:lnTo>
                      <a:pt x="23961413" y="0"/>
                    </a:lnTo>
                    <a:lnTo>
                      <a:pt x="2396141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0" y="853655"/>
                <a:ext cx="2396141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3961413" h="12700">
                    <a:moveTo>
                      <a:pt x="0" y="0"/>
                    </a:moveTo>
                    <a:lnTo>
                      <a:pt x="23961413" y="0"/>
                    </a:lnTo>
                    <a:lnTo>
                      <a:pt x="2396141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0" y="1713660"/>
                <a:ext cx="2396141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3961413" h="12700">
                    <a:moveTo>
                      <a:pt x="0" y="0"/>
                    </a:moveTo>
                    <a:lnTo>
                      <a:pt x="23961413" y="0"/>
                    </a:lnTo>
                    <a:lnTo>
                      <a:pt x="2396141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0" y="2573665"/>
                <a:ext cx="2396141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3961413" h="12700">
                    <a:moveTo>
                      <a:pt x="0" y="0"/>
                    </a:moveTo>
                    <a:lnTo>
                      <a:pt x="23961413" y="0"/>
                    </a:lnTo>
                    <a:lnTo>
                      <a:pt x="2396141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0" y="3433670"/>
                <a:ext cx="2396141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3961413" h="12700">
                    <a:moveTo>
                      <a:pt x="0" y="0"/>
                    </a:moveTo>
                    <a:lnTo>
                      <a:pt x="23961413" y="0"/>
                    </a:lnTo>
                    <a:lnTo>
                      <a:pt x="2396141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0" y="4293675"/>
                <a:ext cx="2396141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3961413" h="12700">
                    <a:moveTo>
                      <a:pt x="0" y="0"/>
                    </a:moveTo>
                    <a:lnTo>
                      <a:pt x="23961413" y="0"/>
                    </a:lnTo>
                    <a:lnTo>
                      <a:pt x="2396141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39812" y="440197"/>
              <a:ext cx="299076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5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4783" y="1196946"/>
              <a:ext cx="30410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4 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43723" y="1953694"/>
              <a:ext cx="29516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3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4898" y="2710443"/>
              <a:ext cx="283989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2 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0765" y="3467191"/>
              <a:ext cx="27812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1 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4223940"/>
              <a:ext cx="338887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0 </a:t>
              </a:r>
            </a:p>
          </p:txBody>
        </p: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517690" y="758478"/>
              <a:ext cx="21084486" cy="3713655"/>
              <a:chOff x="0" y="79650"/>
              <a:chExt cx="23961413" cy="422037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79650"/>
                <a:ext cx="1780173" cy="4220374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4220374">
                    <a:moveTo>
                      <a:pt x="0" y="4220375"/>
                    </a:moveTo>
                    <a:lnTo>
                      <a:pt x="0" y="204720"/>
                    </a:lnTo>
                    <a:cubicBezTo>
                      <a:pt x="0" y="91657"/>
                      <a:pt x="91656" y="0"/>
                      <a:pt x="204720" y="0"/>
                    </a:cubicBezTo>
                    <a:lnTo>
                      <a:pt x="1575453" y="0"/>
                    </a:lnTo>
                    <a:cubicBezTo>
                      <a:pt x="1688516" y="1"/>
                      <a:pt x="1780173" y="91657"/>
                      <a:pt x="1780173" y="204720"/>
                    </a:cubicBezTo>
                    <a:lnTo>
                      <a:pt x="1780173" y="4220375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6190031" y="423652"/>
                <a:ext cx="1780173" cy="3876372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876372">
                    <a:moveTo>
                      <a:pt x="0" y="3876373"/>
                    </a:moveTo>
                    <a:lnTo>
                      <a:pt x="0" y="204720"/>
                    </a:lnTo>
                    <a:cubicBezTo>
                      <a:pt x="0" y="150425"/>
                      <a:pt x="21569" y="98354"/>
                      <a:pt x="59962" y="59961"/>
                    </a:cubicBezTo>
                    <a:cubicBezTo>
                      <a:pt x="98354" y="21569"/>
                      <a:pt x="150425" y="0"/>
                      <a:pt x="204721" y="0"/>
                    </a:cubicBezTo>
                    <a:lnTo>
                      <a:pt x="1575453" y="0"/>
                    </a:lnTo>
                    <a:cubicBezTo>
                      <a:pt x="1629748" y="0"/>
                      <a:pt x="1681820" y="21569"/>
                      <a:pt x="1720212" y="59961"/>
                    </a:cubicBezTo>
                    <a:cubicBezTo>
                      <a:pt x="1758605" y="98354"/>
                      <a:pt x="1780173" y="150425"/>
                      <a:pt x="1780173" y="204720"/>
                    </a:cubicBezTo>
                    <a:lnTo>
                      <a:pt x="1780173" y="3876373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12380063" y="853655"/>
                <a:ext cx="1780174" cy="3446370"/>
              </a:xfrm>
              <a:custGeom>
                <a:avLst/>
                <a:gdLst/>
                <a:ahLst/>
                <a:cxnLst/>
                <a:rect l="l" t="t" r="r" b="b"/>
                <a:pathLst>
                  <a:path w="1780174" h="3446370">
                    <a:moveTo>
                      <a:pt x="0" y="3446370"/>
                    </a:moveTo>
                    <a:lnTo>
                      <a:pt x="0" y="204720"/>
                    </a:lnTo>
                    <a:cubicBezTo>
                      <a:pt x="0" y="150425"/>
                      <a:pt x="21568" y="98353"/>
                      <a:pt x="59961" y="59961"/>
                    </a:cubicBezTo>
                    <a:cubicBezTo>
                      <a:pt x="98354" y="21569"/>
                      <a:pt x="150425" y="0"/>
                      <a:pt x="204720" y="0"/>
                    </a:cubicBezTo>
                    <a:lnTo>
                      <a:pt x="1575453" y="0"/>
                    </a:lnTo>
                    <a:cubicBezTo>
                      <a:pt x="1629749" y="0"/>
                      <a:pt x="1681820" y="21568"/>
                      <a:pt x="1720213" y="59961"/>
                    </a:cubicBezTo>
                    <a:cubicBezTo>
                      <a:pt x="1758604" y="98353"/>
                      <a:pt x="1780173" y="150425"/>
                      <a:pt x="1780173" y="204720"/>
                    </a:cubicBezTo>
                    <a:lnTo>
                      <a:pt x="1780173" y="344637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18570094" y="337652"/>
                <a:ext cx="1780174" cy="3962373"/>
              </a:xfrm>
              <a:custGeom>
                <a:avLst/>
                <a:gdLst/>
                <a:ahLst/>
                <a:cxnLst/>
                <a:rect l="l" t="t" r="r" b="b"/>
                <a:pathLst>
                  <a:path w="1780174" h="3962373">
                    <a:moveTo>
                      <a:pt x="0" y="3962373"/>
                    </a:moveTo>
                    <a:lnTo>
                      <a:pt x="0" y="204720"/>
                    </a:lnTo>
                    <a:cubicBezTo>
                      <a:pt x="0" y="150425"/>
                      <a:pt x="21570" y="98353"/>
                      <a:pt x="59961" y="59961"/>
                    </a:cubicBezTo>
                    <a:cubicBezTo>
                      <a:pt x="98354" y="21568"/>
                      <a:pt x="150425" y="0"/>
                      <a:pt x="204721" y="0"/>
                    </a:cubicBezTo>
                    <a:lnTo>
                      <a:pt x="1575453" y="0"/>
                    </a:lnTo>
                    <a:cubicBezTo>
                      <a:pt x="1629749" y="0"/>
                      <a:pt x="1681820" y="21568"/>
                      <a:pt x="1720213" y="59961"/>
                    </a:cubicBezTo>
                    <a:cubicBezTo>
                      <a:pt x="1758605" y="98353"/>
                      <a:pt x="1780174" y="150425"/>
                      <a:pt x="1780174" y="204720"/>
                    </a:cubicBezTo>
                    <a:lnTo>
                      <a:pt x="1780174" y="3962373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1805573" y="424171"/>
                <a:ext cx="1780173" cy="3875854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875854">
                    <a:moveTo>
                      <a:pt x="0" y="3875854"/>
                    </a:moveTo>
                    <a:lnTo>
                      <a:pt x="0" y="204720"/>
                    </a:lnTo>
                    <a:cubicBezTo>
                      <a:pt x="0" y="150425"/>
                      <a:pt x="21568" y="98353"/>
                      <a:pt x="59961" y="59961"/>
                    </a:cubicBezTo>
                    <a:cubicBezTo>
                      <a:pt x="98353" y="21568"/>
                      <a:pt x="150424" y="0"/>
                      <a:pt x="204719" y="0"/>
                    </a:cubicBezTo>
                    <a:lnTo>
                      <a:pt x="1575452" y="0"/>
                    </a:lnTo>
                    <a:cubicBezTo>
                      <a:pt x="1688516" y="0"/>
                      <a:pt x="1780172" y="91656"/>
                      <a:pt x="1780172" y="204720"/>
                    </a:cubicBezTo>
                    <a:lnTo>
                      <a:pt x="1780172" y="3875854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7995604" y="768219"/>
                <a:ext cx="1780173" cy="3531806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531806">
                    <a:moveTo>
                      <a:pt x="0" y="3531806"/>
                    </a:moveTo>
                    <a:lnTo>
                      <a:pt x="0" y="204720"/>
                    </a:lnTo>
                    <a:cubicBezTo>
                      <a:pt x="0" y="150425"/>
                      <a:pt x="21569" y="98353"/>
                      <a:pt x="59962" y="59961"/>
                    </a:cubicBezTo>
                    <a:cubicBezTo>
                      <a:pt x="98354" y="21568"/>
                      <a:pt x="150425" y="0"/>
                      <a:pt x="204720" y="0"/>
                    </a:cubicBezTo>
                    <a:lnTo>
                      <a:pt x="1575453" y="0"/>
                    </a:lnTo>
                    <a:cubicBezTo>
                      <a:pt x="1629748" y="0"/>
                      <a:pt x="1681819" y="21568"/>
                      <a:pt x="1720211" y="59961"/>
                    </a:cubicBezTo>
                    <a:cubicBezTo>
                      <a:pt x="1758604" y="98353"/>
                      <a:pt x="1780173" y="150425"/>
                      <a:pt x="1780173" y="204720"/>
                    </a:cubicBezTo>
                    <a:lnTo>
                      <a:pt x="1780173" y="3531806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14185636" y="1284451"/>
                <a:ext cx="1780172" cy="3015574"/>
              </a:xfrm>
              <a:custGeom>
                <a:avLst/>
                <a:gdLst/>
                <a:ahLst/>
                <a:cxnLst/>
                <a:rect l="l" t="t" r="r" b="b"/>
                <a:pathLst>
                  <a:path w="1780172" h="3015574">
                    <a:moveTo>
                      <a:pt x="0" y="3015574"/>
                    </a:moveTo>
                    <a:lnTo>
                      <a:pt x="0" y="204720"/>
                    </a:lnTo>
                    <a:cubicBezTo>
                      <a:pt x="0" y="91657"/>
                      <a:pt x="91657" y="0"/>
                      <a:pt x="204720" y="0"/>
                    </a:cubicBezTo>
                    <a:lnTo>
                      <a:pt x="1575453" y="0"/>
                    </a:lnTo>
                    <a:cubicBezTo>
                      <a:pt x="1688516" y="0"/>
                      <a:pt x="1780172" y="91657"/>
                      <a:pt x="1780172" y="204720"/>
                    </a:cubicBezTo>
                    <a:lnTo>
                      <a:pt x="1780172" y="3015574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20375668" y="897552"/>
                <a:ext cx="1780172" cy="3402472"/>
              </a:xfrm>
              <a:custGeom>
                <a:avLst/>
                <a:gdLst/>
                <a:ahLst/>
                <a:cxnLst/>
                <a:rect l="l" t="t" r="r" b="b"/>
                <a:pathLst>
                  <a:path w="1780172" h="3402472">
                    <a:moveTo>
                      <a:pt x="0" y="3402473"/>
                    </a:moveTo>
                    <a:lnTo>
                      <a:pt x="0" y="204720"/>
                    </a:lnTo>
                    <a:cubicBezTo>
                      <a:pt x="0" y="91657"/>
                      <a:pt x="91656" y="1"/>
                      <a:pt x="204719" y="0"/>
                    </a:cubicBezTo>
                    <a:lnTo>
                      <a:pt x="1575453" y="0"/>
                    </a:lnTo>
                    <a:cubicBezTo>
                      <a:pt x="1688515" y="1"/>
                      <a:pt x="1780172" y="91657"/>
                      <a:pt x="1780172" y="204720"/>
                    </a:cubicBezTo>
                    <a:lnTo>
                      <a:pt x="1780172" y="3402473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3611145" y="381106"/>
                <a:ext cx="1780173" cy="3918919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918919">
                    <a:moveTo>
                      <a:pt x="0" y="3918919"/>
                    </a:moveTo>
                    <a:lnTo>
                      <a:pt x="0" y="204720"/>
                    </a:lnTo>
                    <a:cubicBezTo>
                      <a:pt x="0" y="150424"/>
                      <a:pt x="21569" y="98353"/>
                      <a:pt x="59961" y="59961"/>
                    </a:cubicBezTo>
                    <a:cubicBezTo>
                      <a:pt x="98354" y="21568"/>
                      <a:pt x="150425" y="0"/>
                      <a:pt x="204720" y="0"/>
                    </a:cubicBezTo>
                    <a:lnTo>
                      <a:pt x="1575453" y="0"/>
                    </a:lnTo>
                    <a:cubicBezTo>
                      <a:pt x="1688517" y="0"/>
                      <a:pt x="1780173" y="91656"/>
                      <a:pt x="1780173" y="204720"/>
                    </a:cubicBezTo>
                    <a:lnTo>
                      <a:pt x="1780173" y="3918919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9801177" y="423652"/>
                <a:ext cx="1780173" cy="3876372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876372">
                    <a:moveTo>
                      <a:pt x="0" y="3876373"/>
                    </a:moveTo>
                    <a:lnTo>
                      <a:pt x="0" y="204720"/>
                    </a:lnTo>
                    <a:cubicBezTo>
                      <a:pt x="0" y="150425"/>
                      <a:pt x="21568" y="98354"/>
                      <a:pt x="59961" y="59961"/>
                    </a:cubicBezTo>
                    <a:cubicBezTo>
                      <a:pt x="98354" y="21569"/>
                      <a:pt x="150425" y="0"/>
                      <a:pt x="204720" y="0"/>
                    </a:cubicBezTo>
                    <a:lnTo>
                      <a:pt x="1575453" y="0"/>
                    </a:lnTo>
                    <a:cubicBezTo>
                      <a:pt x="1629748" y="0"/>
                      <a:pt x="1681819" y="21569"/>
                      <a:pt x="1720211" y="59961"/>
                    </a:cubicBezTo>
                    <a:cubicBezTo>
                      <a:pt x="1758604" y="98354"/>
                      <a:pt x="1780173" y="150425"/>
                      <a:pt x="1780173" y="204720"/>
                    </a:cubicBezTo>
                    <a:lnTo>
                      <a:pt x="1780173" y="3876373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15991208" y="896735"/>
                <a:ext cx="1780172" cy="3403290"/>
              </a:xfrm>
              <a:custGeom>
                <a:avLst/>
                <a:gdLst/>
                <a:ahLst/>
                <a:cxnLst/>
                <a:rect l="l" t="t" r="r" b="b"/>
                <a:pathLst>
                  <a:path w="1780172" h="3403290">
                    <a:moveTo>
                      <a:pt x="0" y="3403290"/>
                    </a:moveTo>
                    <a:lnTo>
                      <a:pt x="0" y="204719"/>
                    </a:lnTo>
                    <a:cubicBezTo>
                      <a:pt x="0" y="91656"/>
                      <a:pt x="91657" y="0"/>
                      <a:pt x="204720" y="0"/>
                    </a:cubicBezTo>
                    <a:lnTo>
                      <a:pt x="1575453" y="0"/>
                    </a:lnTo>
                    <a:cubicBezTo>
                      <a:pt x="1688516" y="0"/>
                      <a:pt x="1780172" y="91656"/>
                      <a:pt x="1780172" y="204719"/>
                    </a:cubicBezTo>
                    <a:lnTo>
                      <a:pt x="1780172" y="3403290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8"/>
              <p:cNvSpPr/>
              <p:nvPr/>
            </p:nvSpPr>
            <p:spPr>
              <a:xfrm>
                <a:off x="22181240" y="940621"/>
                <a:ext cx="1780174" cy="3359403"/>
              </a:xfrm>
              <a:custGeom>
                <a:avLst/>
                <a:gdLst/>
                <a:ahLst/>
                <a:cxnLst/>
                <a:rect l="l" t="t" r="r" b="b"/>
                <a:pathLst>
                  <a:path w="1780174" h="3359403">
                    <a:moveTo>
                      <a:pt x="0" y="3359404"/>
                    </a:moveTo>
                    <a:lnTo>
                      <a:pt x="0" y="204721"/>
                    </a:lnTo>
                    <a:cubicBezTo>
                      <a:pt x="0" y="91657"/>
                      <a:pt x="91656" y="1"/>
                      <a:pt x="204719" y="1"/>
                    </a:cubicBezTo>
                    <a:lnTo>
                      <a:pt x="1575453" y="1"/>
                    </a:lnTo>
                    <a:cubicBezTo>
                      <a:pt x="1629748" y="0"/>
                      <a:pt x="1681820" y="21569"/>
                      <a:pt x="1720213" y="59961"/>
                    </a:cubicBezTo>
                    <a:cubicBezTo>
                      <a:pt x="1758604" y="98354"/>
                      <a:pt x="1780173" y="150425"/>
                      <a:pt x="1780173" y="204721"/>
                    </a:cubicBezTo>
                    <a:lnTo>
                      <a:pt x="1780173" y="3359404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" name="TextBox 49"/>
          <p:cNvSpPr txBox="1"/>
          <p:nvPr/>
        </p:nvSpPr>
        <p:spPr>
          <a:xfrm>
            <a:off x="6986156" y="1594620"/>
            <a:ext cx="461664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Risorse lavorative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776720" y="990600"/>
            <a:ext cx="748258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  <p:sp>
        <p:nvSpPr>
          <p:cNvPr id="52" name="Freeform 52"/>
          <p:cNvSpPr/>
          <p:nvPr/>
        </p:nvSpPr>
        <p:spPr>
          <a:xfrm rot="-5400000">
            <a:off x="2693797" y="3602988"/>
            <a:ext cx="597381" cy="2290974"/>
          </a:xfrm>
          <a:custGeom>
            <a:avLst/>
            <a:gdLst/>
            <a:ahLst/>
            <a:cxnLst/>
            <a:rect l="l" t="t" r="r" b="b"/>
            <a:pathLst>
              <a:path w="597381" h="2290974">
                <a:moveTo>
                  <a:pt x="0" y="0"/>
                </a:moveTo>
                <a:lnTo>
                  <a:pt x="597381" y="0"/>
                </a:lnTo>
                <a:lnTo>
                  <a:pt x="597381" y="2290975"/>
                </a:lnTo>
                <a:lnTo>
                  <a:pt x="0" y="2290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 rot="-5400000">
            <a:off x="2270398" y="4570756"/>
            <a:ext cx="298691" cy="1145487"/>
          </a:xfrm>
          <a:custGeom>
            <a:avLst/>
            <a:gdLst/>
            <a:ahLst/>
            <a:cxnLst/>
            <a:rect l="l" t="t" r="r" b="b"/>
            <a:pathLst>
              <a:path w="298691" h="1145487">
                <a:moveTo>
                  <a:pt x="0" y="0"/>
                </a:moveTo>
                <a:lnTo>
                  <a:pt x="298691" y="0"/>
                </a:lnTo>
                <a:lnTo>
                  <a:pt x="298691" y="1145488"/>
                </a:lnTo>
                <a:lnTo>
                  <a:pt x="0" y="1145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54"/>
          <p:cNvSpPr/>
          <p:nvPr/>
        </p:nvSpPr>
        <p:spPr>
          <a:xfrm rot="-5400000">
            <a:off x="6405098" y="4922458"/>
            <a:ext cx="298691" cy="1145487"/>
          </a:xfrm>
          <a:custGeom>
            <a:avLst/>
            <a:gdLst/>
            <a:ahLst/>
            <a:cxnLst/>
            <a:rect l="l" t="t" r="r" b="b"/>
            <a:pathLst>
              <a:path w="298691" h="1145487">
                <a:moveTo>
                  <a:pt x="0" y="0"/>
                </a:moveTo>
                <a:lnTo>
                  <a:pt x="298691" y="0"/>
                </a:lnTo>
                <a:lnTo>
                  <a:pt x="298691" y="1145487"/>
                </a:lnTo>
                <a:lnTo>
                  <a:pt x="0" y="1145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55"/>
          <p:cNvSpPr/>
          <p:nvPr/>
        </p:nvSpPr>
        <p:spPr>
          <a:xfrm rot="-5400000">
            <a:off x="7743482" y="4922458"/>
            <a:ext cx="298691" cy="1145487"/>
          </a:xfrm>
          <a:custGeom>
            <a:avLst/>
            <a:gdLst/>
            <a:ahLst/>
            <a:cxnLst/>
            <a:rect l="l" t="t" r="r" b="b"/>
            <a:pathLst>
              <a:path w="298691" h="1145487">
                <a:moveTo>
                  <a:pt x="0" y="0"/>
                </a:moveTo>
                <a:lnTo>
                  <a:pt x="298691" y="0"/>
                </a:lnTo>
                <a:lnTo>
                  <a:pt x="298691" y="1145487"/>
                </a:lnTo>
                <a:lnTo>
                  <a:pt x="0" y="1145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Freeform 56"/>
          <p:cNvSpPr/>
          <p:nvPr/>
        </p:nvSpPr>
        <p:spPr>
          <a:xfrm rot="-5400000">
            <a:off x="10502184" y="5074498"/>
            <a:ext cx="298691" cy="1145487"/>
          </a:xfrm>
          <a:custGeom>
            <a:avLst/>
            <a:gdLst/>
            <a:ahLst/>
            <a:cxnLst/>
            <a:rect l="l" t="t" r="r" b="b"/>
            <a:pathLst>
              <a:path w="298691" h="1145487">
                <a:moveTo>
                  <a:pt x="0" y="0"/>
                </a:moveTo>
                <a:lnTo>
                  <a:pt x="298690" y="0"/>
                </a:lnTo>
                <a:lnTo>
                  <a:pt x="298690" y="1145487"/>
                </a:lnTo>
                <a:lnTo>
                  <a:pt x="0" y="1145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57"/>
          <p:cNvSpPr/>
          <p:nvPr/>
        </p:nvSpPr>
        <p:spPr>
          <a:xfrm rot="-5400000">
            <a:off x="11840567" y="5074498"/>
            <a:ext cx="298691" cy="1145487"/>
          </a:xfrm>
          <a:custGeom>
            <a:avLst/>
            <a:gdLst/>
            <a:ahLst/>
            <a:cxnLst/>
            <a:rect l="l" t="t" r="r" b="b"/>
            <a:pathLst>
              <a:path w="298691" h="1145487">
                <a:moveTo>
                  <a:pt x="0" y="0"/>
                </a:moveTo>
                <a:lnTo>
                  <a:pt x="298691" y="0"/>
                </a:lnTo>
                <a:lnTo>
                  <a:pt x="298691" y="1145487"/>
                </a:lnTo>
                <a:lnTo>
                  <a:pt x="0" y="1145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Freeform 58"/>
          <p:cNvSpPr/>
          <p:nvPr/>
        </p:nvSpPr>
        <p:spPr>
          <a:xfrm rot="-5400000">
            <a:off x="15019178" y="3746224"/>
            <a:ext cx="597381" cy="2290974"/>
          </a:xfrm>
          <a:custGeom>
            <a:avLst/>
            <a:gdLst/>
            <a:ahLst/>
            <a:cxnLst/>
            <a:rect l="l" t="t" r="r" b="b"/>
            <a:pathLst>
              <a:path w="597381" h="2290974">
                <a:moveTo>
                  <a:pt x="0" y="0"/>
                </a:moveTo>
                <a:lnTo>
                  <a:pt x="597381" y="0"/>
                </a:lnTo>
                <a:lnTo>
                  <a:pt x="597381" y="2290974"/>
                </a:lnTo>
                <a:lnTo>
                  <a:pt x="0" y="2290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59"/>
          <p:cNvSpPr/>
          <p:nvPr/>
        </p:nvSpPr>
        <p:spPr>
          <a:xfrm rot="-5400000">
            <a:off x="14595780" y="4720102"/>
            <a:ext cx="298691" cy="1145487"/>
          </a:xfrm>
          <a:custGeom>
            <a:avLst/>
            <a:gdLst/>
            <a:ahLst/>
            <a:cxnLst/>
            <a:rect l="l" t="t" r="r" b="b"/>
            <a:pathLst>
              <a:path w="298691" h="1145487">
                <a:moveTo>
                  <a:pt x="0" y="0"/>
                </a:moveTo>
                <a:lnTo>
                  <a:pt x="298690" y="0"/>
                </a:lnTo>
                <a:lnTo>
                  <a:pt x="298690" y="1145487"/>
                </a:lnTo>
                <a:lnTo>
                  <a:pt x="0" y="1145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TextBox 9">
            <a:extLst>
              <a:ext uri="{FF2B5EF4-FFF2-40B4-BE49-F238E27FC236}">
                <a16:creationId xmlns:a16="http://schemas.microsoft.com/office/drawing/2014/main" id="{C303E734-0FC9-DF62-4392-694E0D8702AF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350" y="1346835"/>
            <a:ext cx="4995431" cy="2454328"/>
            <a:chOff x="0" y="0"/>
            <a:chExt cx="1315669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5669" cy="646407"/>
            </a:xfrm>
            <a:custGeom>
              <a:avLst/>
              <a:gdLst/>
              <a:ahLst/>
              <a:cxnLst/>
              <a:rect l="l" t="t" r="r" b="b"/>
              <a:pathLst>
                <a:path w="1315669" h="646407">
                  <a:moveTo>
                    <a:pt x="0" y="0"/>
                  </a:moveTo>
                  <a:lnTo>
                    <a:pt x="1315669" y="0"/>
                  </a:lnTo>
                  <a:lnTo>
                    <a:pt x="1315669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897821"/>
            <a:ext cx="16201632" cy="3803342"/>
            <a:chOff x="0" y="0"/>
            <a:chExt cx="21602176" cy="5071122"/>
          </a:xfrm>
        </p:grpSpPr>
        <p:sp>
          <p:nvSpPr>
            <p:cNvPr id="6" name="TextBox 6"/>
            <p:cNvSpPr txBox="1"/>
            <p:nvPr/>
          </p:nvSpPr>
          <p:spPr>
            <a:xfrm>
              <a:off x="7594232" y="-38100"/>
              <a:ext cx="211392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Comandanti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378666" y="-38100"/>
              <a:ext cx="1326773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Ufficiali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375949" y="-38100"/>
              <a:ext cx="201558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Sottufficiali</a:t>
              </a:r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7326028" y="143042"/>
              <a:ext cx="4915820" cy="134102"/>
              <a:chOff x="7737319" y="-619760"/>
              <a:chExt cx="5586571" cy="152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7737318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5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5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10901683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5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5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317149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3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3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992747" y="4612836"/>
              <a:ext cx="1793895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Benessere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129042" y="4612836"/>
              <a:ext cx="2414955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Autocontrollo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956941" y="4612836"/>
              <a:ext cx="1652808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Emotività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490514" y="4612836"/>
              <a:ext cx="147931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Socialità</a:t>
              </a:r>
            </a:p>
          </p:txBody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517690" y="688391"/>
              <a:ext cx="21084486" cy="3783742"/>
              <a:chOff x="0" y="0"/>
              <a:chExt cx="23961413" cy="43000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-6350"/>
                <a:ext cx="2396141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3961413" h="12700">
                    <a:moveTo>
                      <a:pt x="0" y="0"/>
                    </a:moveTo>
                    <a:lnTo>
                      <a:pt x="23961413" y="0"/>
                    </a:lnTo>
                    <a:lnTo>
                      <a:pt x="2396141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0" y="1426992"/>
                <a:ext cx="2396141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3961413" h="12700">
                    <a:moveTo>
                      <a:pt x="0" y="0"/>
                    </a:moveTo>
                    <a:lnTo>
                      <a:pt x="23961413" y="0"/>
                    </a:lnTo>
                    <a:lnTo>
                      <a:pt x="2396141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0" y="2860333"/>
                <a:ext cx="2396141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3961413" h="12700">
                    <a:moveTo>
                      <a:pt x="0" y="0"/>
                    </a:moveTo>
                    <a:lnTo>
                      <a:pt x="23961413" y="0"/>
                    </a:lnTo>
                    <a:lnTo>
                      <a:pt x="2396141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0" y="4293675"/>
                <a:ext cx="2396141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3961413" h="12700">
                    <a:moveTo>
                      <a:pt x="0" y="0"/>
                    </a:moveTo>
                    <a:lnTo>
                      <a:pt x="23961413" y="0"/>
                    </a:lnTo>
                    <a:lnTo>
                      <a:pt x="2396141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1093" y="440197"/>
              <a:ext cx="31779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6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4783" y="1701445"/>
              <a:ext cx="30410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4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4898" y="2962692"/>
              <a:ext cx="283989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2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4223940"/>
              <a:ext cx="338887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0 </a:t>
              </a:r>
            </a:p>
          </p:txBody>
        </p: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517690" y="1187302"/>
              <a:ext cx="21084486" cy="3284831"/>
              <a:chOff x="0" y="566987"/>
              <a:chExt cx="23961413" cy="373303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566987"/>
                <a:ext cx="1780173" cy="3733038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733038">
                    <a:moveTo>
                      <a:pt x="0" y="3733038"/>
                    </a:moveTo>
                    <a:lnTo>
                      <a:pt x="0" y="204719"/>
                    </a:lnTo>
                    <a:cubicBezTo>
                      <a:pt x="0" y="150424"/>
                      <a:pt x="21569" y="98353"/>
                      <a:pt x="59961" y="59961"/>
                    </a:cubicBezTo>
                    <a:cubicBezTo>
                      <a:pt x="98353" y="21568"/>
                      <a:pt x="150425" y="0"/>
                      <a:pt x="204720" y="0"/>
                    </a:cubicBezTo>
                    <a:lnTo>
                      <a:pt x="1575453" y="0"/>
                    </a:lnTo>
                    <a:cubicBezTo>
                      <a:pt x="1688516" y="0"/>
                      <a:pt x="1780173" y="91656"/>
                      <a:pt x="1780173" y="204719"/>
                    </a:cubicBezTo>
                    <a:lnTo>
                      <a:pt x="1780173" y="3733038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6190031" y="710321"/>
                <a:ext cx="1780173" cy="3589704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589704">
                    <a:moveTo>
                      <a:pt x="0" y="3589704"/>
                    </a:moveTo>
                    <a:lnTo>
                      <a:pt x="0" y="204720"/>
                    </a:lnTo>
                    <a:cubicBezTo>
                      <a:pt x="0" y="150425"/>
                      <a:pt x="21569" y="98353"/>
                      <a:pt x="59962" y="59961"/>
                    </a:cubicBezTo>
                    <a:cubicBezTo>
                      <a:pt x="98354" y="21568"/>
                      <a:pt x="150425" y="0"/>
                      <a:pt x="204721" y="0"/>
                    </a:cubicBezTo>
                    <a:lnTo>
                      <a:pt x="1575453" y="0"/>
                    </a:lnTo>
                    <a:cubicBezTo>
                      <a:pt x="1629748" y="0"/>
                      <a:pt x="1681820" y="21568"/>
                      <a:pt x="1720212" y="59961"/>
                    </a:cubicBezTo>
                    <a:cubicBezTo>
                      <a:pt x="1758605" y="98353"/>
                      <a:pt x="1780173" y="150425"/>
                      <a:pt x="1780173" y="204720"/>
                    </a:cubicBezTo>
                    <a:lnTo>
                      <a:pt x="1780173" y="3589704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12380063" y="638653"/>
                <a:ext cx="1780174" cy="3661371"/>
              </a:xfrm>
              <a:custGeom>
                <a:avLst/>
                <a:gdLst/>
                <a:ahLst/>
                <a:cxnLst/>
                <a:rect l="l" t="t" r="r" b="b"/>
                <a:pathLst>
                  <a:path w="1780174" h="3661371">
                    <a:moveTo>
                      <a:pt x="0" y="3661372"/>
                    </a:moveTo>
                    <a:lnTo>
                      <a:pt x="0" y="204721"/>
                    </a:lnTo>
                    <a:cubicBezTo>
                      <a:pt x="0" y="150425"/>
                      <a:pt x="21568" y="98354"/>
                      <a:pt x="59961" y="59962"/>
                    </a:cubicBezTo>
                    <a:cubicBezTo>
                      <a:pt x="98354" y="21569"/>
                      <a:pt x="150425" y="1"/>
                      <a:pt x="204720" y="1"/>
                    </a:cubicBezTo>
                    <a:lnTo>
                      <a:pt x="1575453" y="1"/>
                    </a:lnTo>
                    <a:cubicBezTo>
                      <a:pt x="1629749" y="0"/>
                      <a:pt x="1681820" y="21569"/>
                      <a:pt x="1720213" y="59961"/>
                    </a:cubicBezTo>
                    <a:cubicBezTo>
                      <a:pt x="1758604" y="98354"/>
                      <a:pt x="1780173" y="150425"/>
                      <a:pt x="1780173" y="204721"/>
                    </a:cubicBezTo>
                    <a:lnTo>
                      <a:pt x="1780173" y="3661372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18570094" y="710321"/>
                <a:ext cx="1780174" cy="3589704"/>
              </a:xfrm>
              <a:custGeom>
                <a:avLst/>
                <a:gdLst/>
                <a:ahLst/>
                <a:cxnLst/>
                <a:rect l="l" t="t" r="r" b="b"/>
                <a:pathLst>
                  <a:path w="1780174" h="3589704">
                    <a:moveTo>
                      <a:pt x="0" y="3589704"/>
                    </a:moveTo>
                    <a:lnTo>
                      <a:pt x="0" y="204720"/>
                    </a:lnTo>
                    <a:cubicBezTo>
                      <a:pt x="0" y="150424"/>
                      <a:pt x="21570" y="98353"/>
                      <a:pt x="59961" y="59961"/>
                    </a:cubicBezTo>
                    <a:cubicBezTo>
                      <a:pt x="98354" y="21568"/>
                      <a:pt x="150425" y="0"/>
                      <a:pt x="204721" y="0"/>
                    </a:cubicBezTo>
                    <a:lnTo>
                      <a:pt x="1575453" y="0"/>
                    </a:lnTo>
                    <a:cubicBezTo>
                      <a:pt x="1629749" y="0"/>
                      <a:pt x="1681820" y="21568"/>
                      <a:pt x="1720213" y="59961"/>
                    </a:cubicBezTo>
                    <a:cubicBezTo>
                      <a:pt x="1758605" y="98353"/>
                      <a:pt x="1780174" y="150424"/>
                      <a:pt x="1780174" y="204720"/>
                    </a:cubicBezTo>
                    <a:lnTo>
                      <a:pt x="1780174" y="3589704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1805573" y="638776"/>
                <a:ext cx="1780173" cy="3661249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661249">
                    <a:moveTo>
                      <a:pt x="0" y="3661249"/>
                    </a:moveTo>
                    <a:lnTo>
                      <a:pt x="0" y="204720"/>
                    </a:lnTo>
                    <a:cubicBezTo>
                      <a:pt x="0" y="150425"/>
                      <a:pt x="21568" y="98353"/>
                      <a:pt x="59961" y="59961"/>
                    </a:cubicBezTo>
                    <a:cubicBezTo>
                      <a:pt x="98353" y="21568"/>
                      <a:pt x="150424" y="0"/>
                      <a:pt x="204719" y="0"/>
                    </a:cubicBezTo>
                    <a:lnTo>
                      <a:pt x="1575452" y="0"/>
                    </a:lnTo>
                    <a:cubicBezTo>
                      <a:pt x="1688516" y="0"/>
                      <a:pt x="1780172" y="91656"/>
                      <a:pt x="1780172" y="204720"/>
                    </a:cubicBezTo>
                    <a:lnTo>
                      <a:pt x="1780172" y="3661249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7995604" y="853909"/>
                <a:ext cx="1780173" cy="3446116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446116">
                    <a:moveTo>
                      <a:pt x="0" y="3446116"/>
                    </a:moveTo>
                    <a:lnTo>
                      <a:pt x="0" y="204720"/>
                    </a:lnTo>
                    <a:cubicBezTo>
                      <a:pt x="0" y="150425"/>
                      <a:pt x="21569" y="98353"/>
                      <a:pt x="59962" y="59961"/>
                    </a:cubicBezTo>
                    <a:cubicBezTo>
                      <a:pt x="98354" y="21568"/>
                      <a:pt x="150425" y="0"/>
                      <a:pt x="204720" y="0"/>
                    </a:cubicBezTo>
                    <a:lnTo>
                      <a:pt x="1575453" y="0"/>
                    </a:lnTo>
                    <a:cubicBezTo>
                      <a:pt x="1629748" y="0"/>
                      <a:pt x="1681819" y="21568"/>
                      <a:pt x="1720211" y="59961"/>
                    </a:cubicBezTo>
                    <a:cubicBezTo>
                      <a:pt x="1758604" y="98353"/>
                      <a:pt x="1780173" y="150425"/>
                      <a:pt x="1780173" y="204720"/>
                    </a:cubicBezTo>
                    <a:lnTo>
                      <a:pt x="1780173" y="3446116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14185636" y="710445"/>
                <a:ext cx="1780172" cy="3589579"/>
              </a:xfrm>
              <a:custGeom>
                <a:avLst/>
                <a:gdLst/>
                <a:ahLst/>
                <a:cxnLst/>
                <a:rect l="l" t="t" r="r" b="b"/>
                <a:pathLst>
                  <a:path w="1780172" h="3589579">
                    <a:moveTo>
                      <a:pt x="0" y="3589580"/>
                    </a:moveTo>
                    <a:lnTo>
                      <a:pt x="0" y="204720"/>
                    </a:lnTo>
                    <a:cubicBezTo>
                      <a:pt x="0" y="91657"/>
                      <a:pt x="91657" y="1"/>
                      <a:pt x="204720" y="0"/>
                    </a:cubicBezTo>
                    <a:lnTo>
                      <a:pt x="1575453" y="0"/>
                    </a:lnTo>
                    <a:cubicBezTo>
                      <a:pt x="1688516" y="1"/>
                      <a:pt x="1780172" y="91657"/>
                      <a:pt x="1780172" y="204720"/>
                    </a:cubicBezTo>
                    <a:lnTo>
                      <a:pt x="1780172" y="358958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20375668" y="997497"/>
                <a:ext cx="1780172" cy="3302528"/>
              </a:xfrm>
              <a:custGeom>
                <a:avLst/>
                <a:gdLst/>
                <a:ahLst/>
                <a:cxnLst/>
                <a:rect l="l" t="t" r="r" b="b"/>
                <a:pathLst>
                  <a:path w="1780172" h="3302528">
                    <a:moveTo>
                      <a:pt x="0" y="3302528"/>
                    </a:moveTo>
                    <a:lnTo>
                      <a:pt x="0" y="204720"/>
                    </a:lnTo>
                    <a:cubicBezTo>
                      <a:pt x="0" y="91656"/>
                      <a:pt x="91656" y="0"/>
                      <a:pt x="204719" y="0"/>
                    </a:cubicBezTo>
                    <a:lnTo>
                      <a:pt x="1575453" y="0"/>
                    </a:lnTo>
                    <a:cubicBezTo>
                      <a:pt x="1688515" y="0"/>
                      <a:pt x="1780172" y="91656"/>
                      <a:pt x="1780172" y="204720"/>
                    </a:cubicBezTo>
                    <a:lnTo>
                      <a:pt x="1780172" y="3302528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3611145" y="638776"/>
                <a:ext cx="1780173" cy="3661249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661249">
                    <a:moveTo>
                      <a:pt x="0" y="3661249"/>
                    </a:moveTo>
                    <a:lnTo>
                      <a:pt x="0" y="204720"/>
                    </a:lnTo>
                    <a:cubicBezTo>
                      <a:pt x="0" y="150425"/>
                      <a:pt x="21569" y="98353"/>
                      <a:pt x="59961" y="59961"/>
                    </a:cubicBezTo>
                    <a:cubicBezTo>
                      <a:pt x="98354" y="21568"/>
                      <a:pt x="150425" y="0"/>
                      <a:pt x="204720" y="0"/>
                    </a:cubicBezTo>
                    <a:lnTo>
                      <a:pt x="1575453" y="0"/>
                    </a:lnTo>
                    <a:cubicBezTo>
                      <a:pt x="1688517" y="0"/>
                      <a:pt x="1780173" y="91656"/>
                      <a:pt x="1780173" y="204720"/>
                    </a:cubicBezTo>
                    <a:lnTo>
                      <a:pt x="1780173" y="3661249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9801177" y="853909"/>
                <a:ext cx="1780173" cy="3446116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446116">
                    <a:moveTo>
                      <a:pt x="0" y="3446116"/>
                    </a:moveTo>
                    <a:lnTo>
                      <a:pt x="0" y="204720"/>
                    </a:lnTo>
                    <a:cubicBezTo>
                      <a:pt x="0" y="150425"/>
                      <a:pt x="21568" y="98353"/>
                      <a:pt x="59961" y="59961"/>
                    </a:cubicBezTo>
                    <a:cubicBezTo>
                      <a:pt x="98354" y="21568"/>
                      <a:pt x="150425" y="0"/>
                      <a:pt x="204720" y="0"/>
                    </a:cubicBezTo>
                    <a:lnTo>
                      <a:pt x="1575453" y="0"/>
                    </a:lnTo>
                    <a:cubicBezTo>
                      <a:pt x="1629748" y="0"/>
                      <a:pt x="1681819" y="21568"/>
                      <a:pt x="1720211" y="59961"/>
                    </a:cubicBezTo>
                    <a:cubicBezTo>
                      <a:pt x="1758604" y="98353"/>
                      <a:pt x="1780173" y="150425"/>
                      <a:pt x="1780173" y="204720"/>
                    </a:cubicBezTo>
                    <a:lnTo>
                      <a:pt x="1780173" y="3446116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15991208" y="782237"/>
                <a:ext cx="1780172" cy="3517788"/>
              </a:xfrm>
              <a:custGeom>
                <a:avLst/>
                <a:gdLst/>
                <a:ahLst/>
                <a:cxnLst/>
                <a:rect l="l" t="t" r="r" b="b"/>
                <a:pathLst>
                  <a:path w="1780172" h="3517788">
                    <a:moveTo>
                      <a:pt x="0" y="3517788"/>
                    </a:moveTo>
                    <a:lnTo>
                      <a:pt x="0" y="204720"/>
                    </a:lnTo>
                    <a:cubicBezTo>
                      <a:pt x="0" y="91656"/>
                      <a:pt x="91657" y="0"/>
                      <a:pt x="204720" y="0"/>
                    </a:cubicBezTo>
                    <a:lnTo>
                      <a:pt x="1575453" y="0"/>
                    </a:lnTo>
                    <a:cubicBezTo>
                      <a:pt x="1688516" y="0"/>
                      <a:pt x="1780172" y="91656"/>
                      <a:pt x="1780172" y="204720"/>
                    </a:cubicBezTo>
                    <a:lnTo>
                      <a:pt x="1780172" y="3517788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22181240" y="1069291"/>
                <a:ext cx="1780174" cy="3230734"/>
              </a:xfrm>
              <a:custGeom>
                <a:avLst/>
                <a:gdLst/>
                <a:ahLst/>
                <a:cxnLst/>
                <a:rect l="l" t="t" r="r" b="b"/>
                <a:pathLst>
                  <a:path w="1780174" h="3230734">
                    <a:moveTo>
                      <a:pt x="0" y="3230734"/>
                    </a:moveTo>
                    <a:lnTo>
                      <a:pt x="0" y="204720"/>
                    </a:lnTo>
                    <a:cubicBezTo>
                      <a:pt x="0" y="91657"/>
                      <a:pt x="91656" y="0"/>
                      <a:pt x="204719" y="0"/>
                    </a:cubicBezTo>
                    <a:lnTo>
                      <a:pt x="1575453" y="0"/>
                    </a:lnTo>
                    <a:cubicBezTo>
                      <a:pt x="1629748" y="0"/>
                      <a:pt x="1681820" y="21568"/>
                      <a:pt x="1720213" y="59961"/>
                    </a:cubicBezTo>
                    <a:cubicBezTo>
                      <a:pt x="1758604" y="98353"/>
                      <a:pt x="1780173" y="150425"/>
                      <a:pt x="1780173" y="204720"/>
                    </a:cubicBezTo>
                    <a:lnTo>
                      <a:pt x="1780173" y="3230734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-5400000">
            <a:off x="15019178" y="4051024"/>
            <a:ext cx="597381" cy="2290974"/>
          </a:xfrm>
          <a:custGeom>
            <a:avLst/>
            <a:gdLst/>
            <a:ahLst/>
            <a:cxnLst/>
            <a:rect l="l" t="t" r="r" b="b"/>
            <a:pathLst>
              <a:path w="597381" h="2290974">
                <a:moveTo>
                  <a:pt x="0" y="0"/>
                </a:moveTo>
                <a:lnTo>
                  <a:pt x="597381" y="0"/>
                </a:lnTo>
                <a:lnTo>
                  <a:pt x="597381" y="2290974"/>
                </a:lnTo>
                <a:lnTo>
                  <a:pt x="0" y="2290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rot="-5400000">
            <a:off x="14595780" y="5024902"/>
            <a:ext cx="298691" cy="1145487"/>
          </a:xfrm>
          <a:custGeom>
            <a:avLst/>
            <a:gdLst/>
            <a:ahLst/>
            <a:cxnLst/>
            <a:rect l="l" t="t" r="r" b="b"/>
            <a:pathLst>
              <a:path w="298691" h="1145487">
                <a:moveTo>
                  <a:pt x="0" y="0"/>
                </a:moveTo>
                <a:lnTo>
                  <a:pt x="298690" y="0"/>
                </a:lnTo>
                <a:lnTo>
                  <a:pt x="298690" y="1145487"/>
                </a:lnTo>
                <a:lnTo>
                  <a:pt x="0" y="1145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1" name="Group 41"/>
          <p:cNvGrpSpPr/>
          <p:nvPr/>
        </p:nvGrpSpPr>
        <p:grpSpPr>
          <a:xfrm>
            <a:off x="-1543050" y="1346835"/>
            <a:ext cx="3086100" cy="2488475"/>
            <a:chOff x="0" y="0"/>
            <a:chExt cx="812800" cy="65540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655401"/>
            </a:xfrm>
            <a:custGeom>
              <a:avLst/>
              <a:gdLst/>
              <a:ahLst/>
              <a:cxnLst/>
              <a:rect l="l" t="t" r="r" b="b"/>
              <a:pathLst>
                <a:path w="812800" h="655401">
                  <a:moveTo>
                    <a:pt x="406400" y="0"/>
                  </a:moveTo>
                  <a:lnTo>
                    <a:pt x="812800" y="655401"/>
                  </a:lnTo>
                  <a:lnTo>
                    <a:pt x="0" y="65540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1B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028700" y="2032635"/>
            <a:ext cx="49530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RISU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86156" y="2196531"/>
            <a:ext cx="10273144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 Bold"/>
              </a:rPr>
              <a:t>Intelligenza emotiva – competenze socio-emotive dell’individuo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: sono presenti differenze significative esclusivamente nelle competenze sociali, dove i Comandanti-Direttori-CapiCommissari presentano punteggi superiori sia rispetto agli ufficiali che ai Sottufficiali/Comuni.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709556" y="2356485"/>
            <a:ext cx="65532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LTATI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986156" y="1594620"/>
            <a:ext cx="461664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Risorse lavorative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776720" y="990600"/>
            <a:ext cx="748258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  <p:sp>
        <p:nvSpPr>
          <p:cNvPr id="50" name="TextBox 9">
            <a:extLst>
              <a:ext uri="{FF2B5EF4-FFF2-40B4-BE49-F238E27FC236}">
                <a16:creationId xmlns:a16="http://schemas.microsoft.com/office/drawing/2014/main" id="{D0A5BB03-362A-A5D1-38AD-2C2E558D4A9F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350" y="1346835"/>
            <a:ext cx="4995431" cy="2454328"/>
            <a:chOff x="0" y="0"/>
            <a:chExt cx="1315669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5669" cy="646407"/>
            </a:xfrm>
            <a:custGeom>
              <a:avLst/>
              <a:gdLst/>
              <a:ahLst/>
              <a:cxnLst/>
              <a:rect l="l" t="t" r="r" b="b"/>
              <a:pathLst>
                <a:path w="1315669" h="646407">
                  <a:moveTo>
                    <a:pt x="0" y="0"/>
                  </a:moveTo>
                  <a:lnTo>
                    <a:pt x="1315669" y="0"/>
                  </a:lnTo>
                  <a:lnTo>
                    <a:pt x="1315669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43050" y="1346835"/>
            <a:ext cx="3086100" cy="2488475"/>
            <a:chOff x="0" y="0"/>
            <a:chExt cx="812800" cy="6554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55401"/>
            </a:xfrm>
            <a:custGeom>
              <a:avLst/>
              <a:gdLst/>
              <a:ahLst/>
              <a:cxnLst/>
              <a:rect l="l" t="t" r="r" b="b"/>
              <a:pathLst>
                <a:path w="812800" h="655401">
                  <a:moveTo>
                    <a:pt x="406400" y="0"/>
                  </a:moveTo>
                  <a:lnTo>
                    <a:pt x="812800" y="655401"/>
                  </a:lnTo>
                  <a:lnTo>
                    <a:pt x="0" y="65540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1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032635"/>
            <a:ext cx="49530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RISU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09556" y="2356485"/>
            <a:ext cx="65532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LTATI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776720" y="1651770"/>
            <a:ext cx="7177186" cy="6466532"/>
            <a:chOff x="0" y="0"/>
            <a:chExt cx="9569581" cy="8622042"/>
          </a:xfrm>
        </p:grpSpPr>
        <p:sp>
          <p:nvSpPr>
            <p:cNvPr id="11" name="TextBox 11"/>
            <p:cNvSpPr txBox="1"/>
            <p:nvPr/>
          </p:nvSpPr>
          <p:spPr>
            <a:xfrm>
              <a:off x="1577935" y="-38100"/>
              <a:ext cx="211392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Comandanti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362369" y="-38100"/>
              <a:ext cx="1326773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Ufficiali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359652" y="-38100"/>
              <a:ext cx="201558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Sottufficiali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1309730" y="143042"/>
              <a:ext cx="4915820" cy="134102"/>
              <a:chOff x="900112" y="-619760"/>
              <a:chExt cx="5586571" cy="152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900112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5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5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4064476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6334284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08698" y="8163756"/>
              <a:ext cx="3891335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Comportamenti atipici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860090" y="8163756"/>
              <a:ext cx="1345631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Routine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517690" y="688391"/>
              <a:ext cx="9051891" cy="7334662"/>
              <a:chOff x="0" y="0"/>
              <a:chExt cx="10287000" cy="833545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0" y="2077515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0" y="416138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0" y="6245244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0" y="8329109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34783" y="440197"/>
              <a:ext cx="30410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4 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3723" y="2273863"/>
              <a:ext cx="29516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3 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4898" y="4107529"/>
              <a:ext cx="283989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2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0765" y="5941194"/>
              <a:ext cx="27812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1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7774860"/>
              <a:ext cx="338887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0 </a:t>
              </a:r>
            </a:p>
          </p:txBody>
        </p: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517690" y="1599636"/>
              <a:ext cx="9051891" cy="6423417"/>
              <a:chOff x="0" y="1035582"/>
              <a:chExt cx="10287000" cy="729987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2286311"/>
                <a:ext cx="1526117" cy="6049149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6049149">
                    <a:moveTo>
                      <a:pt x="0" y="6049148"/>
                    </a:moveTo>
                    <a:lnTo>
                      <a:pt x="0" y="175503"/>
                    </a:lnTo>
                    <a:cubicBezTo>
                      <a:pt x="0" y="128957"/>
                      <a:pt x="18490" y="84317"/>
                      <a:pt x="51404" y="51404"/>
                    </a:cubicBezTo>
                    <a:cubicBezTo>
                      <a:pt x="84317" y="18490"/>
                      <a:pt x="128957" y="0"/>
                      <a:pt x="175503" y="0"/>
                    </a:cubicBezTo>
                    <a:lnTo>
                      <a:pt x="1350613" y="0"/>
                    </a:lnTo>
                    <a:cubicBezTo>
                      <a:pt x="1447541" y="0"/>
                      <a:pt x="1526117" y="78575"/>
                      <a:pt x="1526117" y="175503"/>
                    </a:cubicBezTo>
                    <a:lnTo>
                      <a:pt x="1526117" y="6049148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5657850" y="1452718"/>
                <a:ext cx="1526117" cy="6882741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6882741">
                    <a:moveTo>
                      <a:pt x="0" y="6882741"/>
                    </a:moveTo>
                    <a:lnTo>
                      <a:pt x="0" y="175504"/>
                    </a:lnTo>
                    <a:cubicBezTo>
                      <a:pt x="0" y="78576"/>
                      <a:pt x="78575" y="0"/>
                      <a:pt x="175503" y="0"/>
                    </a:cubicBezTo>
                    <a:lnTo>
                      <a:pt x="1350613" y="0"/>
                    </a:lnTo>
                    <a:cubicBezTo>
                      <a:pt x="1397160" y="0"/>
                      <a:pt x="1441800" y="18490"/>
                      <a:pt x="1474713" y="51404"/>
                    </a:cubicBezTo>
                    <a:cubicBezTo>
                      <a:pt x="1507627" y="84317"/>
                      <a:pt x="1526117" y="128957"/>
                      <a:pt x="1526117" y="175504"/>
                    </a:cubicBezTo>
                    <a:lnTo>
                      <a:pt x="1526117" y="6882741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1551517" y="1869128"/>
                <a:ext cx="1526117" cy="6466331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6466331">
                    <a:moveTo>
                      <a:pt x="0" y="6466331"/>
                    </a:moveTo>
                    <a:lnTo>
                      <a:pt x="0" y="175504"/>
                    </a:lnTo>
                    <a:cubicBezTo>
                      <a:pt x="0" y="128957"/>
                      <a:pt x="18490" y="84317"/>
                      <a:pt x="51403" y="51404"/>
                    </a:cubicBezTo>
                    <a:cubicBezTo>
                      <a:pt x="84317" y="18491"/>
                      <a:pt x="128957" y="0"/>
                      <a:pt x="175503" y="0"/>
                    </a:cubicBezTo>
                    <a:lnTo>
                      <a:pt x="1350613" y="0"/>
                    </a:lnTo>
                    <a:cubicBezTo>
                      <a:pt x="1447541" y="1"/>
                      <a:pt x="1526116" y="78576"/>
                      <a:pt x="1526116" y="175504"/>
                    </a:cubicBezTo>
                    <a:lnTo>
                      <a:pt x="1526116" y="6466331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7209367" y="1244150"/>
                <a:ext cx="1526116" cy="7091309"/>
              </a:xfrm>
              <a:custGeom>
                <a:avLst/>
                <a:gdLst/>
                <a:ahLst/>
                <a:cxnLst/>
                <a:rect l="l" t="t" r="r" b="b"/>
                <a:pathLst>
                  <a:path w="1526116" h="7091309">
                    <a:moveTo>
                      <a:pt x="0" y="7091309"/>
                    </a:moveTo>
                    <a:lnTo>
                      <a:pt x="0" y="175504"/>
                    </a:lnTo>
                    <a:cubicBezTo>
                      <a:pt x="0" y="78576"/>
                      <a:pt x="78576" y="0"/>
                      <a:pt x="175503" y="0"/>
                    </a:cubicBezTo>
                    <a:lnTo>
                      <a:pt x="1350613" y="0"/>
                    </a:lnTo>
                    <a:cubicBezTo>
                      <a:pt x="1447540" y="0"/>
                      <a:pt x="1526116" y="78576"/>
                      <a:pt x="1526116" y="175504"/>
                    </a:cubicBezTo>
                    <a:lnTo>
                      <a:pt x="1526116" y="7091309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3103033" y="2077720"/>
                <a:ext cx="1526117" cy="6257740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6257740">
                    <a:moveTo>
                      <a:pt x="0" y="6257739"/>
                    </a:moveTo>
                    <a:lnTo>
                      <a:pt x="0" y="175503"/>
                    </a:lnTo>
                    <a:cubicBezTo>
                      <a:pt x="0" y="78575"/>
                      <a:pt x="78576" y="0"/>
                      <a:pt x="175504" y="0"/>
                    </a:cubicBezTo>
                    <a:lnTo>
                      <a:pt x="1350614" y="0"/>
                    </a:lnTo>
                    <a:cubicBezTo>
                      <a:pt x="1447542" y="0"/>
                      <a:pt x="1526117" y="78575"/>
                      <a:pt x="1526117" y="175503"/>
                    </a:cubicBezTo>
                    <a:lnTo>
                      <a:pt x="1526117" y="6257739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8760883" y="1035582"/>
                <a:ext cx="1526117" cy="7299877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7299877">
                    <a:moveTo>
                      <a:pt x="0" y="7299877"/>
                    </a:moveTo>
                    <a:lnTo>
                      <a:pt x="0" y="175504"/>
                    </a:lnTo>
                    <a:cubicBezTo>
                      <a:pt x="0" y="128957"/>
                      <a:pt x="18490" y="84317"/>
                      <a:pt x="51404" y="51404"/>
                    </a:cubicBezTo>
                    <a:cubicBezTo>
                      <a:pt x="84317" y="18491"/>
                      <a:pt x="128957" y="0"/>
                      <a:pt x="175504" y="0"/>
                    </a:cubicBezTo>
                    <a:lnTo>
                      <a:pt x="1350614" y="0"/>
                    </a:lnTo>
                    <a:cubicBezTo>
                      <a:pt x="1447541" y="1"/>
                      <a:pt x="1526117" y="78576"/>
                      <a:pt x="1526117" y="175504"/>
                    </a:cubicBezTo>
                    <a:lnTo>
                      <a:pt x="1526117" y="7299877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" name="TextBox 38"/>
          <p:cNvSpPr txBox="1"/>
          <p:nvPr/>
        </p:nvSpPr>
        <p:spPr>
          <a:xfrm>
            <a:off x="1028700" y="4917902"/>
            <a:ext cx="7403852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 Italics"/>
              </a:rPr>
              <a:t>Nelle variabili presentate non sono emerse differenze significative a seconda dello status ricorperto a bordo. </a:t>
            </a: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 Italics"/>
              </a:rPr>
              <a:t>Tuttavia, è possible notare come siano presenti, in generale, livelli medio-alti di </a:t>
            </a:r>
            <a:r>
              <a:rPr lang="en-US" sz="2100">
                <a:solidFill>
                  <a:srgbClr val="FFFFFF"/>
                </a:solidFill>
                <a:latin typeface="Canva Sans 1 Bold Italics"/>
              </a:rPr>
              <a:t>ripetitività dei compiti </a:t>
            </a:r>
            <a:r>
              <a:rPr lang="en-US" sz="2100">
                <a:solidFill>
                  <a:srgbClr val="FFFFFF"/>
                </a:solidFill>
                <a:latin typeface="Canva Sans 1 Italics"/>
              </a:rPr>
              <a:t>(con un </a:t>
            </a:r>
            <a:r>
              <a:rPr lang="en-US" sz="2100">
                <a:solidFill>
                  <a:srgbClr val="FFFFFF"/>
                </a:solidFill>
                <a:latin typeface="Canva Sans 1 Bold Italics"/>
              </a:rPr>
              <a:t>aumento al diminuire dello status </a:t>
            </a:r>
            <a:r>
              <a:rPr lang="en-US" sz="2100">
                <a:solidFill>
                  <a:srgbClr val="FFFFFF"/>
                </a:solidFill>
                <a:latin typeface="Canva Sans 1 Italics"/>
              </a:rPr>
              <a:t>ricoperto a bordo) e di osservazione di </a:t>
            </a:r>
            <a:r>
              <a:rPr lang="en-US" sz="2100">
                <a:solidFill>
                  <a:srgbClr val="FFFFFF"/>
                </a:solidFill>
                <a:latin typeface="Canva Sans 1 Bold Italics"/>
              </a:rPr>
              <a:t>comportamenti atipici </a:t>
            </a:r>
            <a:r>
              <a:rPr lang="en-US" sz="2100">
                <a:solidFill>
                  <a:srgbClr val="FFFFFF"/>
                </a:solidFill>
                <a:latin typeface="Canva Sans 1 Italics"/>
              </a:rPr>
              <a:t>a bordo (con una frequenza </a:t>
            </a:r>
            <a:r>
              <a:rPr lang="en-US" sz="2100">
                <a:solidFill>
                  <a:srgbClr val="FFFFFF"/>
                </a:solidFill>
                <a:latin typeface="Canva Sans 1 Bold Italics"/>
              </a:rPr>
              <a:t>minore per Comandanti-Direttori-CapiCommissari).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28700" y="4315991"/>
            <a:ext cx="461664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Richieste lavorative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776720" y="990600"/>
            <a:ext cx="748258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  <p:sp>
        <p:nvSpPr>
          <p:cNvPr id="42" name="TextBox 9">
            <a:extLst>
              <a:ext uri="{FF2B5EF4-FFF2-40B4-BE49-F238E27FC236}">
                <a16:creationId xmlns:a16="http://schemas.microsoft.com/office/drawing/2014/main" id="{9C271ACC-9B91-2678-2623-679CDFCB6A1B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350" y="1346835"/>
            <a:ext cx="4995431" cy="2454328"/>
            <a:chOff x="0" y="0"/>
            <a:chExt cx="1315669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5669" cy="646407"/>
            </a:xfrm>
            <a:custGeom>
              <a:avLst/>
              <a:gdLst/>
              <a:ahLst/>
              <a:cxnLst/>
              <a:rect l="l" t="t" r="r" b="b"/>
              <a:pathLst>
                <a:path w="1315669" h="646407">
                  <a:moveTo>
                    <a:pt x="0" y="0"/>
                  </a:moveTo>
                  <a:lnTo>
                    <a:pt x="1315669" y="0"/>
                  </a:lnTo>
                  <a:lnTo>
                    <a:pt x="1315669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897821"/>
            <a:ext cx="16201632" cy="3803342"/>
            <a:chOff x="0" y="0"/>
            <a:chExt cx="21602176" cy="5071122"/>
          </a:xfrm>
        </p:grpSpPr>
        <p:sp>
          <p:nvSpPr>
            <p:cNvPr id="6" name="TextBox 6"/>
            <p:cNvSpPr txBox="1"/>
            <p:nvPr/>
          </p:nvSpPr>
          <p:spPr>
            <a:xfrm>
              <a:off x="7594232" y="-38100"/>
              <a:ext cx="211392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Comandanti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378666" y="-38100"/>
              <a:ext cx="1326773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Ufficiali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375949" y="-38100"/>
              <a:ext cx="201558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Sottufficiali</a:t>
              </a:r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7326028" y="143042"/>
              <a:ext cx="4915820" cy="134102"/>
              <a:chOff x="7737319" y="-619760"/>
              <a:chExt cx="5586571" cy="152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7737318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5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5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10901683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5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5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317149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3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3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493845" y="4612836"/>
              <a:ext cx="2791698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Qualità relazioni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713466" y="4612836"/>
              <a:ext cx="3246109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Solitudine emotiva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259122" y="4612836"/>
              <a:ext cx="3048448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Solitudine sociale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563324" y="4612836"/>
              <a:ext cx="333369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Solitudine generale</a:t>
              </a:r>
            </a:p>
          </p:txBody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517690" y="688391"/>
              <a:ext cx="21084486" cy="3783742"/>
              <a:chOff x="0" y="0"/>
              <a:chExt cx="23961413" cy="43000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-6350"/>
                <a:ext cx="2396141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3961413" h="12700">
                    <a:moveTo>
                      <a:pt x="0" y="0"/>
                    </a:moveTo>
                    <a:lnTo>
                      <a:pt x="23961413" y="0"/>
                    </a:lnTo>
                    <a:lnTo>
                      <a:pt x="2396141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0" y="1426992"/>
                <a:ext cx="2396141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3961413" h="12700">
                    <a:moveTo>
                      <a:pt x="0" y="0"/>
                    </a:moveTo>
                    <a:lnTo>
                      <a:pt x="23961413" y="0"/>
                    </a:lnTo>
                    <a:lnTo>
                      <a:pt x="2396141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0" y="2860333"/>
                <a:ext cx="2396141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3961413" h="12700">
                    <a:moveTo>
                      <a:pt x="0" y="0"/>
                    </a:moveTo>
                    <a:lnTo>
                      <a:pt x="23961413" y="0"/>
                    </a:lnTo>
                    <a:lnTo>
                      <a:pt x="2396141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0" y="4293675"/>
                <a:ext cx="2396141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3961413" h="12700">
                    <a:moveTo>
                      <a:pt x="0" y="0"/>
                    </a:moveTo>
                    <a:lnTo>
                      <a:pt x="23961413" y="0"/>
                    </a:lnTo>
                    <a:lnTo>
                      <a:pt x="23961413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43723" y="440197"/>
              <a:ext cx="29516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3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4898" y="1701445"/>
              <a:ext cx="283989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2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0765" y="2962692"/>
              <a:ext cx="27812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1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4223940"/>
              <a:ext cx="338887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0 </a:t>
              </a:r>
            </a:p>
          </p:txBody>
        </p: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517690" y="1061177"/>
              <a:ext cx="21084486" cy="3410956"/>
              <a:chOff x="0" y="423652"/>
              <a:chExt cx="23961413" cy="387637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1427820"/>
                <a:ext cx="1780173" cy="2872205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2872205">
                    <a:moveTo>
                      <a:pt x="0" y="2872205"/>
                    </a:moveTo>
                    <a:lnTo>
                      <a:pt x="0" y="204720"/>
                    </a:lnTo>
                    <a:cubicBezTo>
                      <a:pt x="0" y="150425"/>
                      <a:pt x="21569" y="98353"/>
                      <a:pt x="59961" y="59961"/>
                    </a:cubicBezTo>
                    <a:cubicBezTo>
                      <a:pt x="98353" y="21568"/>
                      <a:pt x="150425" y="0"/>
                      <a:pt x="204720" y="0"/>
                    </a:cubicBezTo>
                    <a:lnTo>
                      <a:pt x="1575453" y="0"/>
                    </a:lnTo>
                    <a:cubicBezTo>
                      <a:pt x="1688516" y="0"/>
                      <a:pt x="1780173" y="91656"/>
                      <a:pt x="1780173" y="204720"/>
                    </a:cubicBezTo>
                    <a:lnTo>
                      <a:pt x="1780173" y="2872205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6190031" y="1284451"/>
                <a:ext cx="1780173" cy="3015574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015574">
                    <a:moveTo>
                      <a:pt x="0" y="3015574"/>
                    </a:moveTo>
                    <a:lnTo>
                      <a:pt x="0" y="204720"/>
                    </a:lnTo>
                    <a:cubicBezTo>
                      <a:pt x="0" y="150425"/>
                      <a:pt x="21569" y="98354"/>
                      <a:pt x="59962" y="59961"/>
                    </a:cubicBezTo>
                    <a:cubicBezTo>
                      <a:pt x="98354" y="21569"/>
                      <a:pt x="150425" y="0"/>
                      <a:pt x="204721" y="0"/>
                    </a:cubicBezTo>
                    <a:lnTo>
                      <a:pt x="1575453" y="0"/>
                    </a:lnTo>
                    <a:cubicBezTo>
                      <a:pt x="1629748" y="0"/>
                      <a:pt x="1681820" y="21569"/>
                      <a:pt x="1720212" y="59961"/>
                    </a:cubicBezTo>
                    <a:cubicBezTo>
                      <a:pt x="1758605" y="98354"/>
                      <a:pt x="1780173" y="150425"/>
                      <a:pt x="1780173" y="204720"/>
                    </a:cubicBezTo>
                    <a:lnTo>
                      <a:pt x="1780173" y="3015574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12380063" y="423652"/>
                <a:ext cx="1780174" cy="3876372"/>
              </a:xfrm>
              <a:custGeom>
                <a:avLst/>
                <a:gdLst/>
                <a:ahLst/>
                <a:cxnLst/>
                <a:rect l="l" t="t" r="r" b="b"/>
                <a:pathLst>
                  <a:path w="1780174" h="3876372">
                    <a:moveTo>
                      <a:pt x="0" y="3876373"/>
                    </a:moveTo>
                    <a:lnTo>
                      <a:pt x="0" y="204720"/>
                    </a:lnTo>
                    <a:cubicBezTo>
                      <a:pt x="0" y="150425"/>
                      <a:pt x="21568" y="98354"/>
                      <a:pt x="59961" y="59961"/>
                    </a:cubicBezTo>
                    <a:cubicBezTo>
                      <a:pt x="98354" y="21569"/>
                      <a:pt x="150425" y="0"/>
                      <a:pt x="204720" y="0"/>
                    </a:cubicBezTo>
                    <a:lnTo>
                      <a:pt x="1575453" y="0"/>
                    </a:lnTo>
                    <a:cubicBezTo>
                      <a:pt x="1629749" y="0"/>
                      <a:pt x="1681820" y="21569"/>
                      <a:pt x="1720213" y="59961"/>
                    </a:cubicBezTo>
                    <a:cubicBezTo>
                      <a:pt x="1758604" y="98354"/>
                      <a:pt x="1780173" y="150425"/>
                      <a:pt x="1780173" y="204720"/>
                    </a:cubicBezTo>
                    <a:lnTo>
                      <a:pt x="1780173" y="3876373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18570094" y="1284209"/>
                <a:ext cx="1780174" cy="3015815"/>
              </a:xfrm>
              <a:custGeom>
                <a:avLst/>
                <a:gdLst/>
                <a:ahLst/>
                <a:cxnLst/>
                <a:rect l="l" t="t" r="r" b="b"/>
                <a:pathLst>
                  <a:path w="1780174" h="3015815">
                    <a:moveTo>
                      <a:pt x="0" y="3015816"/>
                    </a:moveTo>
                    <a:lnTo>
                      <a:pt x="0" y="204720"/>
                    </a:lnTo>
                    <a:cubicBezTo>
                      <a:pt x="0" y="150425"/>
                      <a:pt x="21570" y="98354"/>
                      <a:pt x="59961" y="59961"/>
                    </a:cubicBezTo>
                    <a:cubicBezTo>
                      <a:pt x="98354" y="21569"/>
                      <a:pt x="150425" y="0"/>
                      <a:pt x="204721" y="1"/>
                    </a:cubicBezTo>
                    <a:lnTo>
                      <a:pt x="1575453" y="1"/>
                    </a:lnTo>
                    <a:cubicBezTo>
                      <a:pt x="1629749" y="0"/>
                      <a:pt x="1681820" y="21569"/>
                      <a:pt x="1720213" y="59961"/>
                    </a:cubicBezTo>
                    <a:cubicBezTo>
                      <a:pt x="1758605" y="98354"/>
                      <a:pt x="1780174" y="150425"/>
                      <a:pt x="1780174" y="204720"/>
                    </a:cubicBezTo>
                    <a:lnTo>
                      <a:pt x="1780174" y="3015816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1805573" y="996989"/>
                <a:ext cx="1780173" cy="3303036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303036">
                    <a:moveTo>
                      <a:pt x="0" y="3303036"/>
                    </a:moveTo>
                    <a:lnTo>
                      <a:pt x="0" y="204720"/>
                    </a:lnTo>
                    <a:cubicBezTo>
                      <a:pt x="0" y="150425"/>
                      <a:pt x="21568" y="98354"/>
                      <a:pt x="59961" y="59961"/>
                    </a:cubicBezTo>
                    <a:cubicBezTo>
                      <a:pt x="98353" y="21569"/>
                      <a:pt x="150424" y="0"/>
                      <a:pt x="204719" y="0"/>
                    </a:cubicBezTo>
                    <a:lnTo>
                      <a:pt x="1575452" y="0"/>
                    </a:lnTo>
                    <a:cubicBezTo>
                      <a:pt x="1688516" y="0"/>
                      <a:pt x="1780172" y="91656"/>
                      <a:pt x="1780172" y="204720"/>
                    </a:cubicBezTo>
                    <a:lnTo>
                      <a:pt x="1780172" y="3303036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7995604" y="853655"/>
                <a:ext cx="1780173" cy="3446370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446370">
                    <a:moveTo>
                      <a:pt x="0" y="3446370"/>
                    </a:moveTo>
                    <a:lnTo>
                      <a:pt x="0" y="204720"/>
                    </a:lnTo>
                    <a:cubicBezTo>
                      <a:pt x="0" y="150425"/>
                      <a:pt x="21569" y="98353"/>
                      <a:pt x="59962" y="59961"/>
                    </a:cubicBezTo>
                    <a:cubicBezTo>
                      <a:pt x="98354" y="21569"/>
                      <a:pt x="150425" y="0"/>
                      <a:pt x="204720" y="0"/>
                    </a:cubicBezTo>
                    <a:lnTo>
                      <a:pt x="1575453" y="0"/>
                    </a:lnTo>
                    <a:cubicBezTo>
                      <a:pt x="1629748" y="0"/>
                      <a:pt x="1681819" y="21569"/>
                      <a:pt x="1720211" y="59961"/>
                    </a:cubicBezTo>
                    <a:cubicBezTo>
                      <a:pt x="1758604" y="98353"/>
                      <a:pt x="1780173" y="150425"/>
                      <a:pt x="1780173" y="204720"/>
                    </a:cubicBezTo>
                    <a:lnTo>
                      <a:pt x="1780173" y="344637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14185636" y="710791"/>
                <a:ext cx="1780172" cy="3589234"/>
              </a:xfrm>
              <a:custGeom>
                <a:avLst/>
                <a:gdLst/>
                <a:ahLst/>
                <a:cxnLst/>
                <a:rect l="l" t="t" r="r" b="b"/>
                <a:pathLst>
                  <a:path w="1780172" h="3589234">
                    <a:moveTo>
                      <a:pt x="0" y="3589234"/>
                    </a:moveTo>
                    <a:lnTo>
                      <a:pt x="0" y="204720"/>
                    </a:lnTo>
                    <a:cubicBezTo>
                      <a:pt x="0" y="91657"/>
                      <a:pt x="91657" y="0"/>
                      <a:pt x="204720" y="0"/>
                    </a:cubicBezTo>
                    <a:lnTo>
                      <a:pt x="1575453" y="0"/>
                    </a:lnTo>
                    <a:cubicBezTo>
                      <a:pt x="1688516" y="0"/>
                      <a:pt x="1780172" y="91657"/>
                      <a:pt x="1780172" y="204720"/>
                    </a:cubicBezTo>
                    <a:lnTo>
                      <a:pt x="1780172" y="3589234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20375668" y="996989"/>
                <a:ext cx="1780172" cy="3303036"/>
              </a:xfrm>
              <a:custGeom>
                <a:avLst/>
                <a:gdLst/>
                <a:ahLst/>
                <a:cxnLst/>
                <a:rect l="l" t="t" r="r" b="b"/>
                <a:pathLst>
                  <a:path w="1780172" h="3303036">
                    <a:moveTo>
                      <a:pt x="0" y="3303036"/>
                    </a:moveTo>
                    <a:lnTo>
                      <a:pt x="0" y="204720"/>
                    </a:lnTo>
                    <a:cubicBezTo>
                      <a:pt x="0" y="91656"/>
                      <a:pt x="91656" y="0"/>
                      <a:pt x="204719" y="0"/>
                    </a:cubicBezTo>
                    <a:lnTo>
                      <a:pt x="1575453" y="0"/>
                    </a:lnTo>
                    <a:cubicBezTo>
                      <a:pt x="1688515" y="0"/>
                      <a:pt x="1780172" y="91656"/>
                      <a:pt x="1780172" y="204720"/>
                    </a:cubicBezTo>
                    <a:lnTo>
                      <a:pt x="1780172" y="3303036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3611145" y="1140599"/>
                <a:ext cx="1780173" cy="3159425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159425">
                    <a:moveTo>
                      <a:pt x="0" y="3159426"/>
                    </a:moveTo>
                    <a:lnTo>
                      <a:pt x="0" y="204720"/>
                    </a:lnTo>
                    <a:cubicBezTo>
                      <a:pt x="0" y="150425"/>
                      <a:pt x="21569" y="98354"/>
                      <a:pt x="59961" y="59961"/>
                    </a:cubicBezTo>
                    <a:cubicBezTo>
                      <a:pt x="98354" y="21569"/>
                      <a:pt x="150425" y="0"/>
                      <a:pt x="204720" y="0"/>
                    </a:cubicBezTo>
                    <a:lnTo>
                      <a:pt x="1575453" y="0"/>
                    </a:lnTo>
                    <a:cubicBezTo>
                      <a:pt x="1688517" y="0"/>
                      <a:pt x="1780173" y="91657"/>
                      <a:pt x="1780173" y="204720"/>
                    </a:cubicBezTo>
                    <a:lnTo>
                      <a:pt x="1780173" y="3159426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9801177" y="997254"/>
                <a:ext cx="1780173" cy="3302771"/>
              </a:xfrm>
              <a:custGeom>
                <a:avLst/>
                <a:gdLst/>
                <a:ahLst/>
                <a:cxnLst/>
                <a:rect l="l" t="t" r="r" b="b"/>
                <a:pathLst>
                  <a:path w="1780173" h="3302771">
                    <a:moveTo>
                      <a:pt x="0" y="3302771"/>
                    </a:moveTo>
                    <a:lnTo>
                      <a:pt x="0" y="204720"/>
                    </a:lnTo>
                    <a:cubicBezTo>
                      <a:pt x="0" y="150424"/>
                      <a:pt x="21568" y="98353"/>
                      <a:pt x="59961" y="59961"/>
                    </a:cubicBezTo>
                    <a:cubicBezTo>
                      <a:pt x="98354" y="21568"/>
                      <a:pt x="150425" y="0"/>
                      <a:pt x="204720" y="0"/>
                    </a:cubicBezTo>
                    <a:lnTo>
                      <a:pt x="1575453" y="0"/>
                    </a:lnTo>
                    <a:cubicBezTo>
                      <a:pt x="1629748" y="0"/>
                      <a:pt x="1681819" y="21568"/>
                      <a:pt x="1720211" y="59961"/>
                    </a:cubicBezTo>
                    <a:cubicBezTo>
                      <a:pt x="1758604" y="98353"/>
                      <a:pt x="1780173" y="150424"/>
                      <a:pt x="1780173" y="204720"/>
                    </a:cubicBezTo>
                    <a:lnTo>
                      <a:pt x="1780173" y="3302771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15991208" y="567222"/>
                <a:ext cx="1780172" cy="3732803"/>
              </a:xfrm>
              <a:custGeom>
                <a:avLst/>
                <a:gdLst/>
                <a:ahLst/>
                <a:cxnLst/>
                <a:rect l="l" t="t" r="r" b="b"/>
                <a:pathLst>
                  <a:path w="1780172" h="3732803">
                    <a:moveTo>
                      <a:pt x="0" y="3732803"/>
                    </a:moveTo>
                    <a:lnTo>
                      <a:pt x="0" y="204720"/>
                    </a:lnTo>
                    <a:cubicBezTo>
                      <a:pt x="0" y="91656"/>
                      <a:pt x="91657" y="0"/>
                      <a:pt x="204720" y="0"/>
                    </a:cubicBezTo>
                    <a:lnTo>
                      <a:pt x="1575453" y="0"/>
                    </a:lnTo>
                    <a:cubicBezTo>
                      <a:pt x="1688516" y="0"/>
                      <a:pt x="1780172" y="91656"/>
                      <a:pt x="1780172" y="204720"/>
                    </a:cubicBezTo>
                    <a:lnTo>
                      <a:pt x="1780172" y="3732803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22181240" y="1140599"/>
                <a:ext cx="1780174" cy="3159426"/>
              </a:xfrm>
              <a:custGeom>
                <a:avLst/>
                <a:gdLst/>
                <a:ahLst/>
                <a:cxnLst/>
                <a:rect l="l" t="t" r="r" b="b"/>
                <a:pathLst>
                  <a:path w="1780174" h="3159426">
                    <a:moveTo>
                      <a:pt x="0" y="3159426"/>
                    </a:moveTo>
                    <a:lnTo>
                      <a:pt x="0" y="204720"/>
                    </a:lnTo>
                    <a:cubicBezTo>
                      <a:pt x="0" y="91657"/>
                      <a:pt x="91656" y="1"/>
                      <a:pt x="204719" y="0"/>
                    </a:cubicBezTo>
                    <a:lnTo>
                      <a:pt x="1575453" y="0"/>
                    </a:lnTo>
                    <a:cubicBezTo>
                      <a:pt x="1629748" y="0"/>
                      <a:pt x="1681820" y="21569"/>
                      <a:pt x="1720213" y="59961"/>
                    </a:cubicBezTo>
                    <a:cubicBezTo>
                      <a:pt x="1758604" y="98354"/>
                      <a:pt x="1780173" y="150425"/>
                      <a:pt x="1780173" y="204720"/>
                    </a:cubicBezTo>
                    <a:lnTo>
                      <a:pt x="1780173" y="3159426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-5400000">
            <a:off x="6264067" y="5071804"/>
            <a:ext cx="298691" cy="1145487"/>
          </a:xfrm>
          <a:custGeom>
            <a:avLst/>
            <a:gdLst/>
            <a:ahLst/>
            <a:cxnLst/>
            <a:rect l="l" t="t" r="r" b="b"/>
            <a:pathLst>
              <a:path w="298691" h="1145487">
                <a:moveTo>
                  <a:pt x="0" y="0"/>
                </a:moveTo>
                <a:lnTo>
                  <a:pt x="298691" y="0"/>
                </a:lnTo>
                <a:lnTo>
                  <a:pt x="298691" y="1145487"/>
                </a:lnTo>
                <a:lnTo>
                  <a:pt x="0" y="1145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0" name="Group 40"/>
          <p:cNvGrpSpPr/>
          <p:nvPr/>
        </p:nvGrpSpPr>
        <p:grpSpPr>
          <a:xfrm>
            <a:off x="-1543050" y="1346835"/>
            <a:ext cx="3086100" cy="2488475"/>
            <a:chOff x="0" y="0"/>
            <a:chExt cx="812800" cy="65540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655401"/>
            </a:xfrm>
            <a:custGeom>
              <a:avLst/>
              <a:gdLst/>
              <a:ahLst/>
              <a:cxnLst/>
              <a:rect l="l" t="t" r="r" b="b"/>
              <a:pathLst>
                <a:path w="812800" h="655401">
                  <a:moveTo>
                    <a:pt x="406400" y="0"/>
                  </a:moveTo>
                  <a:lnTo>
                    <a:pt x="812800" y="655401"/>
                  </a:lnTo>
                  <a:lnTo>
                    <a:pt x="0" y="65540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1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028700" y="2032635"/>
            <a:ext cx="49530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RISU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986156" y="2196531"/>
            <a:ext cx="10273144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 Bold"/>
              </a:rPr>
              <a:t>I Comandanti-Direttori-CapiCommissari 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riportano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minori dinamiche relazionali negative 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sul posto di lavoro e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minore solitudine emotiva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, rispetto agli Ufficiali, mentre non vi sono differenze significative con i Sottufficiali/Comuni.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709556" y="2356485"/>
            <a:ext cx="65532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LTATI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986156" y="1594620"/>
            <a:ext cx="461664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Richieste lavorative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776720" y="990600"/>
            <a:ext cx="748258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  <p:sp>
        <p:nvSpPr>
          <p:cNvPr id="49" name="Freeform 49"/>
          <p:cNvSpPr/>
          <p:nvPr/>
        </p:nvSpPr>
        <p:spPr>
          <a:xfrm rot="-5400000">
            <a:off x="2325022" y="5042522"/>
            <a:ext cx="298691" cy="1145487"/>
          </a:xfrm>
          <a:custGeom>
            <a:avLst/>
            <a:gdLst/>
            <a:ahLst/>
            <a:cxnLst/>
            <a:rect l="l" t="t" r="r" b="b"/>
            <a:pathLst>
              <a:path w="298691" h="1145487">
                <a:moveTo>
                  <a:pt x="0" y="0"/>
                </a:moveTo>
                <a:lnTo>
                  <a:pt x="298691" y="0"/>
                </a:lnTo>
                <a:lnTo>
                  <a:pt x="298691" y="1145487"/>
                </a:lnTo>
                <a:lnTo>
                  <a:pt x="0" y="1145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TextBox 9">
            <a:extLst>
              <a:ext uri="{FF2B5EF4-FFF2-40B4-BE49-F238E27FC236}">
                <a16:creationId xmlns:a16="http://schemas.microsoft.com/office/drawing/2014/main" id="{C54B0DDF-B5AE-58A3-9D95-20AB337B06F8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350" y="1346835"/>
            <a:ext cx="4995431" cy="2454328"/>
            <a:chOff x="0" y="0"/>
            <a:chExt cx="1315669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5669" cy="646407"/>
            </a:xfrm>
            <a:custGeom>
              <a:avLst/>
              <a:gdLst/>
              <a:ahLst/>
              <a:cxnLst/>
              <a:rect l="l" t="t" r="r" b="b"/>
              <a:pathLst>
                <a:path w="1315669" h="646407">
                  <a:moveTo>
                    <a:pt x="0" y="0"/>
                  </a:moveTo>
                  <a:lnTo>
                    <a:pt x="1315669" y="0"/>
                  </a:lnTo>
                  <a:lnTo>
                    <a:pt x="1315669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43050" y="1346835"/>
            <a:ext cx="3086100" cy="2488475"/>
            <a:chOff x="0" y="0"/>
            <a:chExt cx="812800" cy="6554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55401"/>
            </a:xfrm>
            <a:custGeom>
              <a:avLst/>
              <a:gdLst/>
              <a:ahLst/>
              <a:cxnLst/>
              <a:rect l="l" t="t" r="r" b="b"/>
              <a:pathLst>
                <a:path w="812800" h="655401">
                  <a:moveTo>
                    <a:pt x="406400" y="0"/>
                  </a:moveTo>
                  <a:lnTo>
                    <a:pt x="812800" y="655401"/>
                  </a:lnTo>
                  <a:lnTo>
                    <a:pt x="0" y="65540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1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032635"/>
            <a:ext cx="49530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RISU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09556" y="2356485"/>
            <a:ext cx="65532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LTATI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776720" y="1651770"/>
            <a:ext cx="7209873" cy="3700677"/>
            <a:chOff x="0" y="0"/>
            <a:chExt cx="9613165" cy="4934236"/>
          </a:xfrm>
        </p:grpSpPr>
        <p:sp>
          <p:nvSpPr>
            <p:cNvPr id="11" name="TextBox 11"/>
            <p:cNvSpPr txBox="1"/>
            <p:nvPr/>
          </p:nvSpPr>
          <p:spPr>
            <a:xfrm>
              <a:off x="1577935" y="-38100"/>
              <a:ext cx="211392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Comandanti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362369" y="-38100"/>
              <a:ext cx="1326773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Ufficiali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359652" y="-38100"/>
              <a:ext cx="201558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Sottufficiali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1309730" y="143042"/>
              <a:ext cx="4915820" cy="134102"/>
              <a:chOff x="900112" y="-619760"/>
              <a:chExt cx="5586571" cy="152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900112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5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5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4064476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6334284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725339" y="4475950"/>
              <a:ext cx="2300270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Carico lavoro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980038" y="4475950"/>
              <a:ext cx="2127195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Carico fisico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810431" y="4475950"/>
              <a:ext cx="280273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Carico cognitivo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517690" y="688391"/>
              <a:ext cx="9051891" cy="3646856"/>
              <a:chOff x="0" y="0"/>
              <a:chExt cx="10287000" cy="414446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0" y="822542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0" y="1651434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0" y="2480327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0" y="3309219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0" y="4138111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39812" y="440197"/>
              <a:ext cx="299076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5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4783" y="1169569"/>
              <a:ext cx="30410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4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3723" y="1898940"/>
              <a:ext cx="29516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3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4898" y="2628311"/>
              <a:ext cx="283989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2 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0765" y="3357683"/>
              <a:ext cx="27812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1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4087054"/>
              <a:ext cx="338887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0 </a:t>
              </a:r>
            </a:p>
          </p:txBody>
        </p: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>
              <a:off x="517690" y="1047489"/>
              <a:ext cx="9051891" cy="3287758"/>
              <a:chOff x="0" y="408096"/>
              <a:chExt cx="10287000" cy="373636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657187"/>
                <a:ext cx="1011767" cy="3487274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3487274">
                    <a:moveTo>
                      <a:pt x="0" y="3487274"/>
                    </a:moveTo>
                    <a:lnTo>
                      <a:pt x="0" y="116353"/>
                    </a:lnTo>
                    <a:cubicBezTo>
                      <a:pt x="0" y="52093"/>
                      <a:pt x="52093" y="0"/>
                      <a:pt x="116353" y="0"/>
                    </a:cubicBezTo>
                    <a:lnTo>
                      <a:pt x="895413" y="0"/>
                    </a:lnTo>
                    <a:cubicBezTo>
                      <a:pt x="959674" y="0"/>
                      <a:pt x="1011767" y="52093"/>
                      <a:pt x="1011767" y="116353"/>
                    </a:cubicBezTo>
                    <a:lnTo>
                      <a:pt x="1011767" y="3487274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3600450" y="2150765"/>
                <a:ext cx="1011767" cy="1993696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1993696">
                    <a:moveTo>
                      <a:pt x="0" y="1993696"/>
                    </a:moveTo>
                    <a:lnTo>
                      <a:pt x="0" y="116354"/>
                    </a:lnTo>
                    <a:cubicBezTo>
                      <a:pt x="0" y="85495"/>
                      <a:pt x="12259" y="55900"/>
                      <a:pt x="34079" y="34079"/>
                    </a:cubicBezTo>
                    <a:cubicBezTo>
                      <a:pt x="55900" y="12259"/>
                      <a:pt x="85494" y="0"/>
                      <a:pt x="116353" y="0"/>
                    </a:cubicBezTo>
                    <a:lnTo>
                      <a:pt x="895414" y="0"/>
                    </a:lnTo>
                    <a:cubicBezTo>
                      <a:pt x="959674" y="1"/>
                      <a:pt x="1011767" y="52094"/>
                      <a:pt x="1011767" y="116354"/>
                    </a:cubicBezTo>
                    <a:lnTo>
                      <a:pt x="1011767" y="1993696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7200900" y="490985"/>
                <a:ext cx="1011767" cy="3653476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3653476">
                    <a:moveTo>
                      <a:pt x="0" y="3653476"/>
                    </a:moveTo>
                    <a:lnTo>
                      <a:pt x="0" y="116353"/>
                    </a:lnTo>
                    <a:cubicBezTo>
                      <a:pt x="0" y="85495"/>
                      <a:pt x="12259" y="55900"/>
                      <a:pt x="34079" y="34079"/>
                    </a:cubicBezTo>
                    <a:cubicBezTo>
                      <a:pt x="55900" y="12259"/>
                      <a:pt x="85495" y="0"/>
                      <a:pt x="116353" y="0"/>
                    </a:cubicBezTo>
                    <a:lnTo>
                      <a:pt x="895414" y="0"/>
                    </a:lnTo>
                    <a:cubicBezTo>
                      <a:pt x="926272" y="0"/>
                      <a:pt x="955867" y="12259"/>
                      <a:pt x="977688" y="34079"/>
                    </a:cubicBezTo>
                    <a:cubicBezTo>
                      <a:pt x="999508" y="55900"/>
                      <a:pt x="1011767" y="85495"/>
                      <a:pt x="1011767" y="116353"/>
                    </a:cubicBezTo>
                    <a:lnTo>
                      <a:pt x="1011767" y="3653476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1037167" y="408096"/>
                <a:ext cx="1011767" cy="3736365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3736365">
                    <a:moveTo>
                      <a:pt x="0" y="3736365"/>
                    </a:moveTo>
                    <a:lnTo>
                      <a:pt x="0" y="116353"/>
                    </a:lnTo>
                    <a:cubicBezTo>
                      <a:pt x="0" y="52093"/>
                      <a:pt x="52093" y="0"/>
                      <a:pt x="116353" y="0"/>
                    </a:cubicBezTo>
                    <a:lnTo>
                      <a:pt x="895413" y="0"/>
                    </a:lnTo>
                    <a:cubicBezTo>
                      <a:pt x="959673" y="0"/>
                      <a:pt x="1011766" y="52093"/>
                      <a:pt x="1011766" y="116353"/>
                    </a:cubicBezTo>
                    <a:lnTo>
                      <a:pt x="1011766" y="3736365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4637617" y="1569271"/>
                <a:ext cx="1011767" cy="2575190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2575190">
                    <a:moveTo>
                      <a:pt x="0" y="2575190"/>
                    </a:moveTo>
                    <a:lnTo>
                      <a:pt x="0" y="116353"/>
                    </a:lnTo>
                    <a:cubicBezTo>
                      <a:pt x="0" y="85494"/>
                      <a:pt x="12258" y="55899"/>
                      <a:pt x="34079" y="34079"/>
                    </a:cubicBezTo>
                    <a:cubicBezTo>
                      <a:pt x="55899" y="12258"/>
                      <a:pt x="85494" y="0"/>
                      <a:pt x="116353" y="0"/>
                    </a:cubicBezTo>
                    <a:lnTo>
                      <a:pt x="895413" y="0"/>
                    </a:lnTo>
                    <a:cubicBezTo>
                      <a:pt x="926272" y="0"/>
                      <a:pt x="955867" y="12258"/>
                      <a:pt x="977687" y="34079"/>
                    </a:cubicBezTo>
                    <a:cubicBezTo>
                      <a:pt x="999508" y="55899"/>
                      <a:pt x="1011766" y="85494"/>
                      <a:pt x="1011766" y="116353"/>
                    </a:cubicBezTo>
                    <a:lnTo>
                      <a:pt x="1011766" y="257519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8238067" y="490985"/>
                <a:ext cx="1011766" cy="3653476"/>
              </a:xfrm>
              <a:custGeom>
                <a:avLst/>
                <a:gdLst/>
                <a:ahLst/>
                <a:cxnLst/>
                <a:rect l="l" t="t" r="r" b="b"/>
                <a:pathLst>
                  <a:path w="1011766" h="3653476">
                    <a:moveTo>
                      <a:pt x="0" y="3653476"/>
                    </a:moveTo>
                    <a:lnTo>
                      <a:pt x="0" y="116353"/>
                    </a:lnTo>
                    <a:cubicBezTo>
                      <a:pt x="0" y="52094"/>
                      <a:pt x="52093" y="1"/>
                      <a:pt x="116353" y="0"/>
                    </a:cubicBezTo>
                    <a:lnTo>
                      <a:pt x="895413" y="0"/>
                    </a:lnTo>
                    <a:cubicBezTo>
                      <a:pt x="959673" y="1"/>
                      <a:pt x="1011766" y="52094"/>
                      <a:pt x="1011766" y="116353"/>
                    </a:cubicBezTo>
                    <a:lnTo>
                      <a:pt x="1011766" y="3653476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2074333" y="1155369"/>
                <a:ext cx="1011767" cy="2989092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2989092">
                    <a:moveTo>
                      <a:pt x="0" y="2989092"/>
                    </a:moveTo>
                    <a:lnTo>
                      <a:pt x="0" y="116353"/>
                    </a:lnTo>
                    <a:cubicBezTo>
                      <a:pt x="0" y="52093"/>
                      <a:pt x="52093" y="0"/>
                      <a:pt x="116353" y="0"/>
                    </a:cubicBezTo>
                    <a:lnTo>
                      <a:pt x="895414" y="0"/>
                    </a:lnTo>
                    <a:cubicBezTo>
                      <a:pt x="959674" y="0"/>
                      <a:pt x="1011767" y="52093"/>
                      <a:pt x="1011767" y="116353"/>
                    </a:cubicBezTo>
                    <a:lnTo>
                      <a:pt x="1011767" y="2989092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5674783" y="1236988"/>
                <a:ext cx="1011767" cy="2907473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2907473">
                    <a:moveTo>
                      <a:pt x="0" y="2907473"/>
                    </a:moveTo>
                    <a:lnTo>
                      <a:pt x="0" y="116353"/>
                    </a:lnTo>
                    <a:cubicBezTo>
                      <a:pt x="0" y="52093"/>
                      <a:pt x="52093" y="0"/>
                      <a:pt x="116353" y="0"/>
                    </a:cubicBezTo>
                    <a:lnTo>
                      <a:pt x="895414" y="0"/>
                    </a:lnTo>
                    <a:cubicBezTo>
                      <a:pt x="926272" y="0"/>
                      <a:pt x="955867" y="12259"/>
                      <a:pt x="977688" y="34079"/>
                    </a:cubicBezTo>
                    <a:cubicBezTo>
                      <a:pt x="999508" y="55900"/>
                      <a:pt x="1011767" y="85495"/>
                      <a:pt x="1011767" y="116353"/>
                    </a:cubicBezTo>
                    <a:lnTo>
                      <a:pt x="1011767" y="2907473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9275233" y="1072220"/>
                <a:ext cx="1011767" cy="3072241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3072241">
                    <a:moveTo>
                      <a:pt x="0" y="3072241"/>
                    </a:moveTo>
                    <a:lnTo>
                      <a:pt x="0" y="116353"/>
                    </a:lnTo>
                    <a:cubicBezTo>
                      <a:pt x="0" y="85495"/>
                      <a:pt x="12259" y="55900"/>
                      <a:pt x="34079" y="34079"/>
                    </a:cubicBezTo>
                    <a:cubicBezTo>
                      <a:pt x="55900" y="12259"/>
                      <a:pt x="85495" y="0"/>
                      <a:pt x="116353" y="0"/>
                    </a:cubicBezTo>
                    <a:lnTo>
                      <a:pt x="895414" y="0"/>
                    </a:lnTo>
                    <a:cubicBezTo>
                      <a:pt x="926272" y="0"/>
                      <a:pt x="955867" y="12259"/>
                      <a:pt x="977688" y="34079"/>
                    </a:cubicBezTo>
                    <a:cubicBezTo>
                      <a:pt x="999508" y="55900"/>
                      <a:pt x="1011767" y="85495"/>
                      <a:pt x="1011767" y="116353"/>
                    </a:cubicBezTo>
                    <a:lnTo>
                      <a:pt x="1011767" y="3072241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" name="TextBox 44"/>
          <p:cNvSpPr txBox="1"/>
          <p:nvPr/>
        </p:nvSpPr>
        <p:spPr>
          <a:xfrm>
            <a:off x="1028700" y="4917902"/>
            <a:ext cx="8495636" cy="332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 Bold"/>
              </a:rPr>
              <a:t>Carico di lavoro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: I Comandanti/Direttori/CapiCommissari riportano minori pressioni lavorative rispetto ai Sottufficiali/Comuni, e minor carico fisico rispetto a tutti coloro che sono inferiori in grado; tuttavia, riportano un maggior carico cognitivo, rispetto ai Sottufficiali/Comuni.</a:t>
            </a: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 Bold"/>
              </a:rPr>
              <a:t>Gestione dello stress: 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Comandanti/Direttori/CapiCommissari riportano minori livelli di stress legati alla gestione del tempo, rispetto agli Ufficiali, e maggiori livelli di stress legati alla gestione di una possible emergenza, rispetto ai Sottufficiali/Comuni.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8700" y="4315991"/>
            <a:ext cx="461664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Richieste lavorative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776720" y="990600"/>
            <a:ext cx="748258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  <p:sp>
        <p:nvSpPr>
          <p:cNvPr id="48" name="Freeform 48"/>
          <p:cNvSpPr/>
          <p:nvPr/>
        </p:nvSpPr>
        <p:spPr>
          <a:xfrm rot="-5400000">
            <a:off x="11455614" y="1789374"/>
            <a:ext cx="251047" cy="962772"/>
          </a:xfrm>
          <a:custGeom>
            <a:avLst/>
            <a:gdLst/>
            <a:ahLst/>
            <a:cxnLst/>
            <a:rect l="l" t="t" r="r" b="b"/>
            <a:pathLst>
              <a:path w="251047" h="962772">
                <a:moveTo>
                  <a:pt x="0" y="0"/>
                </a:moveTo>
                <a:lnTo>
                  <a:pt x="251047" y="0"/>
                </a:lnTo>
                <a:lnTo>
                  <a:pt x="251047" y="962772"/>
                </a:lnTo>
                <a:lnTo>
                  <a:pt x="0" y="962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/>
          <p:nvPr/>
        </p:nvSpPr>
        <p:spPr>
          <a:xfrm rot="-5400000">
            <a:off x="11069081" y="1402841"/>
            <a:ext cx="410935" cy="1575949"/>
          </a:xfrm>
          <a:custGeom>
            <a:avLst/>
            <a:gdLst/>
            <a:ahLst/>
            <a:cxnLst/>
            <a:rect l="l" t="t" r="r" b="b"/>
            <a:pathLst>
              <a:path w="410935" h="1575949">
                <a:moveTo>
                  <a:pt x="0" y="0"/>
                </a:moveTo>
                <a:lnTo>
                  <a:pt x="410936" y="0"/>
                </a:lnTo>
                <a:lnTo>
                  <a:pt x="410936" y="1575949"/>
                </a:lnTo>
                <a:lnTo>
                  <a:pt x="0" y="1575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Freeform 50"/>
          <p:cNvSpPr/>
          <p:nvPr/>
        </p:nvSpPr>
        <p:spPr>
          <a:xfrm rot="-5400000">
            <a:off x="13778274" y="2541065"/>
            <a:ext cx="183606" cy="704133"/>
          </a:xfrm>
          <a:custGeom>
            <a:avLst/>
            <a:gdLst/>
            <a:ahLst/>
            <a:cxnLst/>
            <a:rect l="l" t="t" r="r" b="b"/>
            <a:pathLst>
              <a:path w="183606" h="704133">
                <a:moveTo>
                  <a:pt x="0" y="0"/>
                </a:moveTo>
                <a:lnTo>
                  <a:pt x="183605" y="0"/>
                </a:lnTo>
                <a:lnTo>
                  <a:pt x="183605" y="704133"/>
                </a:lnTo>
                <a:lnTo>
                  <a:pt x="0" y="704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/>
          <p:nvPr/>
        </p:nvSpPr>
        <p:spPr>
          <a:xfrm rot="-5400000">
            <a:off x="13317631" y="1865921"/>
            <a:ext cx="374150" cy="1434875"/>
          </a:xfrm>
          <a:custGeom>
            <a:avLst/>
            <a:gdLst/>
            <a:ahLst/>
            <a:cxnLst/>
            <a:rect l="l" t="t" r="r" b="b"/>
            <a:pathLst>
              <a:path w="374150" h="1434875">
                <a:moveTo>
                  <a:pt x="0" y="0"/>
                </a:moveTo>
                <a:lnTo>
                  <a:pt x="374149" y="0"/>
                </a:lnTo>
                <a:lnTo>
                  <a:pt x="374149" y="1434875"/>
                </a:lnTo>
                <a:lnTo>
                  <a:pt x="0" y="1434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 rot="-5400000">
            <a:off x="13057367" y="2531230"/>
            <a:ext cx="190544" cy="730742"/>
          </a:xfrm>
          <a:custGeom>
            <a:avLst/>
            <a:gdLst/>
            <a:ahLst/>
            <a:cxnLst/>
            <a:rect l="l" t="t" r="r" b="b"/>
            <a:pathLst>
              <a:path w="190544" h="730742">
                <a:moveTo>
                  <a:pt x="0" y="0"/>
                </a:moveTo>
                <a:lnTo>
                  <a:pt x="190544" y="0"/>
                </a:lnTo>
                <a:lnTo>
                  <a:pt x="190544" y="730742"/>
                </a:lnTo>
                <a:lnTo>
                  <a:pt x="0" y="730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 rot="-5400000">
            <a:off x="16152340" y="2041272"/>
            <a:ext cx="183606" cy="704133"/>
          </a:xfrm>
          <a:custGeom>
            <a:avLst/>
            <a:gdLst/>
            <a:ahLst/>
            <a:cxnLst/>
            <a:rect l="l" t="t" r="r" b="b"/>
            <a:pathLst>
              <a:path w="183606" h="704133">
                <a:moveTo>
                  <a:pt x="0" y="0"/>
                </a:moveTo>
                <a:lnTo>
                  <a:pt x="183605" y="0"/>
                </a:lnTo>
                <a:lnTo>
                  <a:pt x="183605" y="704133"/>
                </a:lnTo>
                <a:lnTo>
                  <a:pt x="0" y="704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54"/>
          <p:cNvSpPr/>
          <p:nvPr/>
        </p:nvSpPr>
        <p:spPr>
          <a:xfrm rot="-5400000">
            <a:off x="15691697" y="1534272"/>
            <a:ext cx="374150" cy="1434875"/>
          </a:xfrm>
          <a:custGeom>
            <a:avLst/>
            <a:gdLst/>
            <a:ahLst/>
            <a:cxnLst/>
            <a:rect l="l" t="t" r="r" b="b"/>
            <a:pathLst>
              <a:path w="374150" h="1434875">
                <a:moveTo>
                  <a:pt x="0" y="0"/>
                </a:moveTo>
                <a:lnTo>
                  <a:pt x="374149" y="0"/>
                </a:lnTo>
                <a:lnTo>
                  <a:pt x="374149" y="1434876"/>
                </a:lnTo>
                <a:lnTo>
                  <a:pt x="0" y="1434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5" name="Group 55"/>
          <p:cNvGrpSpPr/>
          <p:nvPr/>
        </p:nvGrpSpPr>
        <p:grpSpPr>
          <a:xfrm>
            <a:off x="9776720" y="5916346"/>
            <a:ext cx="7177186" cy="3341954"/>
            <a:chOff x="0" y="0"/>
            <a:chExt cx="9569581" cy="4455939"/>
          </a:xfrm>
        </p:grpSpPr>
        <p:sp>
          <p:nvSpPr>
            <p:cNvPr id="56" name="TextBox 56"/>
            <p:cNvSpPr txBox="1"/>
            <p:nvPr/>
          </p:nvSpPr>
          <p:spPr>
            <a:xfrm>
              <a:off x="1278999" y="3997652"/>
              <a:ext cx="1192950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Tempo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3991074" y="3997652"/>
              <a:ext cx="210512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Vita a bordo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264003" y="3997652"/>
              <a:ext cx="1895589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Emergenze</a:t>
              </a:r>
            </a:p>
          </p:txBody>
        </p:sp>
        <p:grpSp>
          <p:nvGrpSpPr>
            <p:cNvPr id="59" name="Group 59"/>
            <p:cNvGrpSpPr>
              <a:grpSpLocks noChangeAspect="1"/>
            </p:cNvGrpSpPr>
            <p:nvPr/>
          </p:nvGrpSpPr>
          <p:grpSpPr>
            <a:xfrm>
              <a:off x="517690" y="210093"/>
              <a:ext cx="9051891" cy="3646856"/>
              <a:chOff x="0" y="0"/>
              <a:chExt cx="10287000" cy="4144461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0" y="1029765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62"/>
              <p:cNvSpPr/>
              <p:nvPr/>
            </p:nvSpPr>
            <p:spPr>
              <a:xfrm>
                <a:off x="0" y="206588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63"/>
              <p:cNvSpPr/>
              <p:nvPr/>
            </p:nvSpPr>
            <p:spPr>
              <a:xfrm>
                <a:off x="0" y="3101996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64"/>
              <p:cNvSpPr/>
              <p:nvPr/>
            </p:nvSpPr>
            <p:spPr>
              <a:xfrm>
                <a:off x="0" y="4138111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34783" y="-38100"/>
              <a:ext cx="30410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4 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43723" y="873614"/>
              <a:ext cx="29516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3 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54898" y="1785328"/>
              <a:ext cx="283989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2 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60765" y="2697042"/>
              <a:ext cx="27812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1 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3608756"/>
              <a:ext cx="338887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0 </a:t>
              </a:r>
            </a:p>
          </p:txBody>
        </p:sp>
        <p:grpSp>
          <p:nvGrpSpPr>
            <p:cNvPr id="70" name="Group 70"/>
            <p:cNvGrpSpPr>
              <a:grpSpLocks noChangeAspect="1"/>
            </p:cNvGrpSpPr>
            <p:nvPr/>
          </p:nvGrpSpPr>
          <p:grpSpPr>
            <a:xfrm>
              <a:off x="517690" y="1025048"/>
              <a:ext cx="9051891" cy="2831901"/>
              <a:chOff x="0" y="926154"/>
              <a:chExt cx="10287000" cy="3218307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1341419"/>
                <a:ext cx="1011767" cy="2803042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2803042">
                    <a:moveTo>
                      <a:pt x="0" y="2803042"/>
                    </a:moveTo>
                    <a:lnTo>
                      <a:pt x="0" y="116353"/>
                    </a:lnTo>
                    <a:cubicBezTo>
                      <a:pt x="0" y="52093"/>
                      <a:pt x="52093" y="0"/>
                      <a:pt x="116353" y="0"/>
                    </a:cubicBezTo>
                    <a:lnTo>
                      <a:pt x="895413" y="0"/>
                    </a:lnTo>
                    <a:cubicBezTo>
                      <a:pt x="959674" y="0"/>
                      <a:pt x="1011767" y="52093"/>
                      <a:pt x="1011767" y="116353"/>
                    </a:cubicBezTo>
                    <a:lnTo>
                      <a:pt x="1011767" y="2803042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72"/>
              <p:cNvSpPr/>
              <p:nvPr/>
            </p:nvSpPr>
            <p:spPr>
              <a:xfrm>
                <a:off x="3600450" y="1651688"/>
                <a:ext cx="1011767" cy="2492773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2492773">
                    <a:moveTo>
                      <a:pt x="0" y="2492773"/>
                    </a:moveTo>
                    <a:lnTo>
                      <a:pt x="0" y="116353"/>
                    </a:lnTo>
                    <a:cubicBezTo>
                      <a:pt x="0" y="85495"/>
                      <a:pt x="12259" y="55900"/>
                      <a:pt x="34079" y="34079"/>
                    </a:cubicBezTo>
                    <a:cubicBezTo>
                      <a:pt x="55900" y="12259"/>
                      <a:pt x="85494" y="0"/>
                      <a:pt x="116353" y="0"/>
                    </a:cubicBezTo>
                    <a:lnTo>
                      <a:pt x="895414" y="0"/>
                    </a:lnTo>
                    <a:cubicBezTo>
                      <a:pt x="959674" y="1"/>
                      <a:pt x="1011767" y="52093"/>
                      <a:pt x="1011767" y="116353"/>
                    </a:cubicBezTo>
                    <a:lnTo>
                      <a:pt x="1011767" y="2492773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3"/>
              <p:cNvSpPr/>
              <p:nvPr/>
            </p:nvSpPr>
            <p:spPr>
              <a:xfrm>
                <a:off x="7200900" y="1133377"/>
                <a:ext cx="1011767" cy="3011084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3011084">
                    <a:moveTo>
                      <a:pt x="0" y="3011084"/>
                    </a:moveTo>
                    <a:lnTo>
                      <a:pt x="0" y="116353"/>
                    </a:lnTo>
                    <a:cubicBezTo>
                      <a:pt x="0" y="85494"/>
                      <a:pt x="12259" y="55899"/>
                      <a:pt x="34079" y="34079"/>
                    </a:cubicBezTo>
                    <a:cubicBezTo>
                      <a:pt x="55900" y="12258"/>
                      <a:pt x="85495" y="0"/>
                      <a:pt x="116353" y="0"/>
                    </a:cubicBezTo>
                    <a:lnTo>
                      <a:pt x="895414" y="0"/>
                    </a:lnTo>
                    <a:cubicBezTo>
                      <a:pt x="926272" y="0"/>
                      <a:pt x="955867" y="12258"/>
                      <a:pt x="977688" y="34079"/>
                    </a:cubicBezTo>
                    <a:cubicBezTo>
                      <a:pt x="999508" y="55899"/>
                      <a:pt x="1011767" y="85494"/>
                      <a:pt x="1011767" y="116353"/>
                    </a:cubicBezTo>
                    <a:lnTo>
                      <a:pt x="1011767" y="3011084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74"/>
              <p:cNvSpPr/>
              <p:nvPr/>
            </p:nvSpPr>
            <p:spPr>
              <a:xfrm>
                <a:off x="1037167" y="926154"/>
                <a:ext cx="1011767" cy="3218307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3218307">
                    <a:moveTo>
                      <a:pt x="0" y="3218307"/>
                    </a:moveTo>
                    <a:lnTo>
                      <a:pt x="0" y="116353"/>
                    </a:lnTo>
                    <a:cubicBezTo>
                      <a:pt x="0" y="52093"/>
                      <a:pt x="52093" y="0"/>
                      <a:pt x="116353" y="0"/>
                    </a:cubicBezTo>
                    <a:lnTo>
                      <a:pt x="895413" y="0"/>
                    </a:lnTo>
                    <a:cubicBezTo>
                      <a:pt x="959673" y="0"/>
                      <a:pt x="1011766" y="52093"/>
                      <a:pt x="1011766" y="116353"/>
                    </a:cubicBezTo>
                    <a:lnTo>
                      <a:pt x="1011766" y="3218307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5"/>
              <p:cNvSpPr/>
              <p:nvPr/>
            </p:nvSpPr>
            <p:spPr>
              <a:xfrm>
                <a:off x="4637617" y="1547823"/>
                <a:ext cx="1011767" cy="2596638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2596638">
                    <a:moveTo>
                      <a:pt x="0" y="2596638"/>
                    </a:moveTo>
                    <a:lnTo>
                      <a:pt x="0" y="116353"/>
                    </a:lnTo>
                    <a:cubicBezTo>
                      <a:pt x="0" y="85494"/>
                      <a:pt x="12258" y="55899"/>
                      <a:pt x="34079" y="34079"/>
                    </a:cubicBezTo>
                    <a:cubicBezTo>
                      <a:pt x="55899" y="12258"/>
                      <a:pt x="85494" y="0"/>
                      <a:pt x="116353" y="0"/>
                    </a:cubicBezTo>
                    <a:lnTo>
                      <a:pt x="895413" y="0"/>
                    </a:lnTo>
                    <a:cubicBezTo>
                      <a:pt x="926272" y="0"/>
                      <a:pt x="955867" y="12258"/>
                      <a:pt x="977687" y="34079"/>
                    </a:cubicBezTo>
                    <a:cubicBezTo>
                      <a:pt x="999508" y="55899"/>
                      <a:pt x="1011766" y="85494"/>
                      <a:pt x="1011766" y="116353"/>
                    </a:cubicBezTo>
                    <a:lnTo>
                      <a:pt x="1011766" y="2596638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6"/>
              <p:cNvSpPr/>
              <p:nvPr/>
            </p:nvSpPr>
            <p:spPr>
              <a:xfrm>
                <a:off x="8238067" y="1341038"/>
                <a:ext cx="1011766" cy="2803423"/>
              </a:xfrm>
              <a:custGeom>
                <a:avLst/>
                <a:gdLst/>
                <a:ahLst/>
                <a:cxnLst/>
                <a:rect l="l" t="t" r="r" b="b"/>
                <a:pathLst>
                  <a:path w="1011766" h="2803423">
                    <a:moveTo>
                      <a:pt x="0" y="2803423"/>
                    </a:moveTo>
                    <a:lnTo>
                      <a:pt x="0" y="116353"/>
                    </a:lnTo>
                    <a:cubicBezTo>
                      <a:pt x="0" y="52093"/>
                      <a:pt x="52093" y="0"/>
                      <a:pt x="116353" y="0"/>
                    </a:cubicBezTo>
                    <a:lnTo>
                      <a:pt x="895413" y="0"/>
                    </a:lnTo>
                    <a:cubicBezTo>
                      <a:pt x="959673" y="0"/>
                      <a:pt x="1011766" y="52093"/>
                      <a:pt x="1011766" y="116353"/>
                    </a:cubicBezTo>
                    <a:lnTo>
                      <a:pt x="1011766" y="2803423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7"/>
              <p:cNvSpPr/>
              <p:nvPr/>
            </p:nvSpPr>
            <p:spPr>
              <a:xfrm>
                <a:off x="2074333" y="1549052"/>
                <a:ext cx="1011767" cy="2595409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2595409">
                    <a:moveTo>
                      <a:pt x="0" y="2595409"/>
                    </a:moveTo>
                    <a:lnTo>
                      <a:pt x="0" y="116353"/>
                    </a:lnTo>
                    <a:cubicBezTo>
                      <a:pt x="0" y="85494"/>
                      <a:pt x="12259" y="55899"/>
                      <a:pt x="34079" y="34079"/>
                    </a:cubicBezTo>
                    <a:cubicBezTo>
                      <a:pt x="55900" y="12259"/>
                      <a:pt x="85495" y="0"/>
                      <a:pt x="116353" y="0"/>
                    </a:cubicBezTo>
                    <a:lnTo>
                      <a:pt x="895414" y="0"/>
                    </a:lnTo>
                    <a:cubicBezTo>
                      <a:pt x="926273" y="0"/>
                      <a:pt x="955868" y="12259"/>
                      <a:pt x="977688" y="34079"/>
                    </a:cubicBezTo>
                    <a:cubicBezTo>
                      <a:pt x="999508" y="55899"/>
                      <a:pt x="1011767" y="85494"/>
                      <a:pt x="1011767" y="116353"/>
                    </a:cubicBezTo>
                    <a:lnTo>
                      <a:pt x="1011767" y="2595409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8"/>
              <p:cNvSpPr/>
              <p:nvPr/>
            </p:nvSpPr>
            <p:spPr>
              <a:xfrm>
                <a:off x="5674783" y="1755554"/>
                <a:ext cx="1011767" cy="2388907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2388907">
                    <a:moveTo>
                      <a:pt x="0" y="2388907"/>
                    </a:moveTo>
                    <a:lnTo>
                      <a:pt x="0" y="116353"/>
                    </a:lnTo>
                    <a:cubicBezTo>
                      <a:pt x="0" y="52093"/>
                      <a:pt x="52093" y="0"/>
                      <a:pt x="116353" y="0"/>
                    </a:cubicBezTo>
                    <a:lnTo>
                      <a:pt x="895414" y="0"/>
                    </a:lnTo>
                    <a:cubicBezTo>
                      <a:pt x="926272" y="0"/>
                      <a:pt x="955867" y="12258"/>
                      <a:pt x="977688" y="34079"/>
                    </a:cubicBezTo>
                    <a:cubicBezTo>
                      <a:pt x="999508" y="55899"/>
                      <a:pt x="1011767" y="85494"/>
                      <a:pt x="1011767" y="116353"/>
                    </a:cubicBezTo>
                    <a:lnTo>
                      <a:pt x="1011767" y="2388907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9"/>
              <p:cNvSpPr/>
              <p:nvPr/>
            </p:nvSpPr>
            <p:spPr>
              <a:xfrm>
                <a:off x="9275233" y="1652529"/>
                <a:ext cx="1011767" cy="2491932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2491932">
                    <a:moveTo>
                      <a:pt x="0" y="2491932"/>
                    </a:moveTo>
                    <a:lnTo>
                      <a:pt x="0" y="116353"/>
                    </a:lnTo>
                    <a:cubicBezTo>
                      <a:pt x="0" y="85495"/>
                      <a:pt x="12259" y="55900"/>
                      <a:pt x="34079" y="34079"/>
                    </a:cubicBezTo>
                    <a:cubicBezTo>
                      <a:pt x="55900" y="12259"/>
                      <a:pt x="85495" y="0"/>
                      <a:pt x="116353" y="0"/>
                    </a:cubicBezTo>
                    <a:lnTo>
                      <a:pt x="895414" y="0"/>
                    </a:lnTo>
                    <a:cubicBezTo>
                      <a:pt x="926272" y="0"/>
                      <a:pt x="955867" y="12259"/>
                      <a:pt x="977688" y="34079"/>
                    </a:cubicBezTo>
                    <a:cubicBezTo>
                      <a:pt x="999508" y="55900"/>
                      <a:pt x="1011767" y="85495"/>
                      <a:pt x="1011767" y="116353"/>
                    </a:cubicBezTo>
                    <a:lnTo>
                      <a:pt x="1011767" y="2491932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0" name="Freeform 80"/>
          <p:cNvSpPr/>
          <p:nvPr/>
        </p:nvSpPr>
        <p:spPr>
          <a:xfrm rot="-5400000">
            <a:off x="11477580" y="6150161"/>
            <a:ext cx="183606" cy="704133"/>
          </a:xfrm>
          <a:custGeom>
            <a:avLst/>
            <a:gdLst/>
            <a:ahLst/>
            <a:cxnLst/>
            <a:rect l="l" t="t" r="r" b="b"/>
            <a:pathLst>
              <a:path w="183606" h="704133">
                <a:moveTo>
                  <a:pt x="0" y="0"/>
                </a:moveTo>
                <a:lnTo>
                  <a:pt x="183606" y="0"/>
                </a:lnTo>
                <a:lnTo>
                  <a:pt x="183606" y="704134"/>
                </a:lnTo>
                <a:lnTo>
                  <a:pt x="0" y="70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1" name="Freeform 81"/>
          <p:cNvSpPr/>
          <p:nvPr/>
        </p:nvSpPr>
        <p:spPr>
          <a:xfrm rot="-5400000">
            <a:off x="10756673" y="6140326"/>
            <a:ext cx="190544" cy="730742"/>
          </a:xfrm>
          <a:custGeom>
            <a:avLst/>
            <a:gdLst/>
            <a:ahLst/>
            <a:cxnLst/>
            <a:rect l="l" t="t" r="r" b="b"/>
            <a:pathLst>
              <a:path w="190544" h="730742">
                <a:moveTo>
                  <a:pt x="0" y="0"/>
                </a:moveTo>
                <a:lnTo>
                  <a:pt x="190544" y="0"/>
                </a:lnTo>
                <a:lnTo>
                  <a:pt x="190544" y="730742"/>
                </a:lnTo>
                <a:lnTo>
                  <a:pt x="0" y="730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2" name="Freeform 82"/>
          <p:cNvSpPr/>
          <p:nvPr/>
        </p:nvSpPr>
        <p:spPr>
          <a:xfrm rot="-5400000">
            <a:off x="13778274" y="6549509"/>
            <a:ext cx="183606" cy="704133"/>
          </a:xfrm>
          <a:custGeom>
            <a:avLst/>
            <a:gdLst/>
            <a:ahLst/>
            <a:cxnLst/>
            <a:rect l="l" t="t" r="r" b="b"/>
            <a:pathLst>
              <a:path w="183606" h="704133">
                <a:moveTo>
                  <a:pt x="0" y="0"/>
                </a:moveTo>
                <a:lnTo>
                  <a:pt x="183605" y="0"/>
                </a:lnTo>
                <a:lnTo>
                  <a:pt x="183605" y="704133"/>
                </a:lnTo>
                <a:lnTo>
                  <a:pt x="0" y="704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3" name="Freeform 83"/>
          <p:cNvSpPr/>
          <p:nvPr/>
        </p:nvSpPr>
        <p:spPr>
          <a:xfrm rot="-5400000">
            <a:off x="16165644" y="6360415"/>
            <a:ext cx="183606" cy="704133"/>
          </a:xfrm>
          <a:custGeom>
            <a:avLst/>
            <a:gdLst/>
            <a:ahLst/>
            <a:cxnLst/>
            <a:rect l="l" t="t" r="r" b="b"/>
            <a:pathLst>
              <a:path w="183606" h="704133">
                <a:moveTo>
                  <a:pt x="0" y="0"/>
                </a:moveTo>
                <a:lnTo>
                  <a:pt x="183606" y="0"/>
                </a:lnTo>
                <a:lnTo>
                  <a:pt x="183606" y="704133"/>
                </a:lnTo>
                <a:lnTo>
                  <a:pt x="0" y="704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4" name="Freeform 84"/>
          <p:cNvSpPr/>
          <p:nvPr/>
        </p:nvSpPr>
        <p:spPr>
          <a:xfrm rot="-5400000">
            <a:off x="15705001" y="5853415"/>
            <a:ext cx="374150" cy="1434875"/>
          </a:xfrm>
          <a:custGeom>
            <a:avLst/>
            <a:gdLst/>
            <a:ahLst/>
            <a:cxnLst/>
            <a:rect l="l" t="t" r="r" b="b"/>
            <a:pathLst>
              <a:path w="374150" h="1434875">
                <a:moveTo>
                  <a:pt x="0" y="0"/>
                </a:moveTo>
                <a:lnTo>
                  <a:pt x="374150" y="0"/>
                </a:lnTo>
                <a:lnTo>
                  <a:pt x="374150" y="1434875"/>
                </a:lnTo>
                <a:lnTo>
                  <a:pt x="0" y="1434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5" name="TextBox 9">
            <a:extLst>
              <a:ext uri="{FF2B5EF4-FFF2-40B4-BE49-F238E27FC236}">
                <a16:creationId xmlns:a16="http://schemas.microsoft.com/office/drawing/2014/main" id="{6BD41F0A-E466-38DD-C616-6DBEAFB9308C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350" y="1346835"/>
            <a:ext cx="4995431" cy="2454328"/>
            <a:chOff x="0" y="0"/>
            <a:chExt cx="1315669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5669" cy="646407"/>
            </a:xfrm>
            <a:custGeom>
              <a:avLst/>
              <a:gdLst/>
              <a:ahLst/>
              <a:cxnLst/>
              <a:rect l="l" t="t" r="r" b="b"/>
              <a:pathLst>
                <a:path w="1315669" h="646407">
                  <a:moveTo>
                    <a:pt x="0" y="0"/>
                  </a:moveTo>
                  <a:lnTo>
                    <a:pt x="1315669" y="0"/>
                  </a:lnTo>
                  <a:lnTo>
                    <a:pt x="1315669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43050" y="1346835"/>
            <a:ext cx="3086100" cy="2488475"/>
            <a:chOff x="0" y="0"/>
            <a:chExt cx="812800" cy="6554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55401"/>
            </a:xfrm>
            <a:custGeom>
              <a:avLst/>
              <a:gdLst/>
              <a:ahLst/>
              <a:cxnLst/>
              <a:rect l="l" t="t" r="r" b="b"/>
              <a:pathLst>
                <a:path w="812800" h="655401">
                  <a:moveTo>
                    <a:pt x="406400" y="0"/>
                  </a:moveTo>
                  <a:lnTo>
                    <a:pt x="812800" y="655401"/>
                  </a:lnTo>
                  <a:lnTo>
                    <a:pt x="0" y="65540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032635"/>
            <a:ext cx="49530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RISU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09556" y="2356485"/>
            <a:ext cx="65532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LTATI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776720" y="1651770"/>
            <a:ext cx="7177186" cy="3700677"/>
            <a:chOff x="0" y="0"/>
            <a:chExt cx="9569581" cy="4934236"/>
          </a:xfrm>
        </p:grpSpPr>
        <p:sp>
          <p:nvSpPr>
            <p:cNvPr id="11" name="TextBox 11"/>
            <p:cNvSpPr txBox="1"/>
            <p:nvPr/>
          </p:nvSpPr>
          <p:spPr>
            <a:xfrm>
              <a:off x="1577935" y="-38100"/>
              <a:ext cx="211392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Comandanti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362369" y="-38100"/>
              <a:ext cx="1326773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Ufficiali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359652" y="-38100"/>
              <a:ext cx="201558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Sottufficiali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1309730" y="143042"/>
              <a:ext cx="4915820" cy="134102"/>
              <a:chOff x="900112" y="-619760"/>
              <a:chExt cx="5586571" cy="152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900112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5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5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4064476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6334284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2002102" y="4475950"/>
              <a:ext cx="1104526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Sonno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822095" y="4475950"/>
              <a:ext cx="142162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Burnout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517690" y="688391"/>
              <a:ext cx="9051891" cy="3646856"/>
              <a:chOff x="0" y="0"/>
              <a:chExt cx="10287000" cy="414446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0" y="1029765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0" y="206588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0" y="3101996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0" y="4138111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34783" y="440197"/>
              <a:ext cx="30410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4 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3723" y="1351912"/>
              <a:ext cx="29516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3 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4898" y="2263626"/>
              <a:ext cx="283989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2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0765" y="3175340"/>
              <a:ext cx="27812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1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4087054"/>
              <a:ext cx="338887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0 </a:t>
              </a:r>
            </a:p>
          </p:txBody>
        </p: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517690" y="773975"/>
              <a:ext cx="9051891" cy="3561272"/>
              <a:chOff x="0" y="97262"/>
              <a:chExt cx="10287000" cy="404719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512359"/>
                <a:ext cx="1526117" cy="3632102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3632102">
                    <a:moveTo>
                      <a:pt x="0" y="3632102"/>
                    </a:moveTo>
                    <a:lnTo>
                      <a:pt x="0" y="175503"/>
                    </a:lnTo>
                    <a:cubicBezTo>
                      <a:pt x="0" y="128957"/>
                      <a:pt x="18490" y="84317"/>
                      <a:pt x="51404" y="51404"/>
                    </a:cubicBezTo>
                    <a:cubicBezTo>
                      <a:pt x="84317" y="18490"/>
                      <a:pt x="128957" y="0"/>
                      <a:pt x="175503" y="0"/>
                    </a:cubicBezTo>
                    <a:lnTo>
                      <a:pt x="1350613" y="0"/>
                    </a:lnTo>
                    <a:cubicBezTo>
                      <a:pt x="1447541" y="0"/>
                      <a:pt x="1526117" y="78575"/>
                      <a:pt x="1526117" y="175503"/>
                    </a:cubicBezTo>
                    <a:lnTo>
                      <a:pt x="1526117" y="3632102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5657850" y="1341419"/>
                <a:ext cx="1526117" cy="2803042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2803042">
                    <a:moveTo>
                      <a:pt x="0" y="2803042"/>
                    </a:moveTo>
                    <a:lnTo>
                      <a:pt x="0" y="175504"/>
                    </a:lnTo>
                    <a:cubicBezTo>
                      <a:pt x="0" y="78576"/>
                      <a:pt x="78575" y="0"/>
                      <a:pt x="175503" y="0"/>
                    </a:cubicBezTo>
                    <a:lnTo>
                      <a:pt x="1350613" y="0"/>
                    </a:lnTo>
                    <a:cubicBezTo>
                      <a:pt x="1397160" y="0"/>
                      <a:pt x="1441800" y="18490"/>
                      <a:pt x="1474713" y="51404"/>
                    </a:cubicBezTo>
                    <a:cubicBezTo>
                      <a:pt x="1507627" y="84317"/>
                      <a:pt x="1526117" y="128957"/>
                      <a:pt x="1526117" y="175504"/>
                    </a:cubicBezTo>
                    <a:lnTo>
                      <a:pt x="1526117" y="2803042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1551517" y="97261"/>
                <a:ext cx="1526117" cy="4047199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4047199">
                    <a:moveTo>
                      <a:pt x="0" y="4047200"/>
                    </a:moveTo>
                    <a:lnTo>
                      <a:pt x="0" y="175504"/>
                    </a:lnTo>
                    <a:cubicBezTo>
                      <a:pt x="0" y="128958"/>
                      <a:pt x="18490" y="84318"/>
                      <a:pt x="51403" y="51404"/>
                    </a:cubicBezTo>
                    <a:cubicBezTo>
                      <a:pt x="84317" y="18491"/>
                      <a:pt x="128957" y="0"/>
                      <a:pt x="175503" y="1"/>
                    </a:cubicBezTo>
                    <a:lnTo>
                      <a:pt x="1350613" y="1"/>
                    </a:lnTo>
                    <a:cubicBezTo>
                      <a:pt x="1397159" y="1"/>
                      <a:pt x="1441799" y="18491"/>
                      <a:pt x="1474712" y="51404"/>
                    </a:cubicBezTo>
                    <a:cubicBezTo>
                      <a:pt x="1507626" y="84318"/>
                      <a:pt x="1526116" y="128958"/>
                      <a:pt x="1526116" y="175504"/>
                    </a:cubicBezTo>
                    <a:lnTo>
                      <a:pt x="1526116" y="404720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7209367" y="926154"/>
                <a:ext cx="1526116" cy="3218307"/>
              </a:xfrm>
              <a:custGeom>
                <a:avLst/>
                <a:gdLst/>
                <a:ahLst/>
                <a:cxnLst/>
                <a:rect l="l" t="t" r="r" b="b"/>
                <a:pathLst>
                  <a:path w="1526116" h="3218307">
                    <a:moveTo>
                      <a:pt x="0" y="3218307"/>
                    </a:moveTo>
                    <a:lnTo>
                      <a:pt x="0" y="175503"/>
                    </a:lnTo>
                    <a:cubicBezTo>
                      <a:pt x="0" y="78575"/>
                      <a:pt x="78576" y="0"/>
                      <a:pt x="175503" y="0"/>
                    </a:cubicBezTo>
                    <a:lnTo>
                      <a:pt x="1350613" y="0"/>
                    </a:lnTo>
                    <a:cubicBezTo>
                      <a:pt x="1447540" y="0"/>
                      <a:pt x="1526116" y="78575"/>
                      <a:pt x="1526116" y="175503"/>
                    </a:cubicBezTo>
                    <a:lnTo>
                      <a:pt x="1526116" y="3218307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3103033" y="616133"/>
                <a:ext cx="1526117" cy="3528328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3528328">
                    <a:moveTo>
                      <a:pt x="0" y="3528328"/>
                    </a:moveTo>
                    <a:lnTo>
                      <a:pt x="0" y="175504"/>
                    </a:lnTo>
                    <a:cubicBezTo>
                      <a:pt x="0" y="78576"/>
                      <a:pt x="78576" y="0"/>
                      <a:pt x="175504" y="0"/>
                    </a:cubicBezTo>
                    <a:lnTo>
                      <a:pt x="1350614" y="0"/>
                    </a:lnTo>
                    <a:cubicBezTo>
                      <a:pt x="1447542" y="0"/>
                      <a:pt x="1526117" y="78576"/>
                      <a:pt x="1526117" y="175504"/>
                    </a:cubicBezTo>
                    <a:lnTo>
                      <a:pt x="1526117" y="3528328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8760883" y="1237603"/>
                <a:ext cx="1526117" cy="2906858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2906858">
                    <a:moveTo>
                      <a:pt x="0" y="2906858"/>
                    </a:moveTo>
                    <a:lnTo>
                      <a:pt x="0" y="175503"/>
                    </a:lnTo>
                    <a:cubicBezTo>
                      <a:pt x="0" y="128957"/>
                      <a:pt x="18490" y="84317"/>
                      <a:pt x="51404" y="51403"/>
                    </a:cubicBezTo>
                    <a:cubicBezTo>
                      <a:pt x="84317" y="18490"/>
                      <a:pt x="128957" y="0"/>
                      <a:pt x="175504" y="0"/>
                    </a:cubicBezTo>
                    <a:lnTo>
                      <a:pt x="1350614" y="0"/>
                    </a:lnTo>
                    <a:cubicBezTo>
                      <a:pt x="1447541" y="0"/>
                      <a:pt x="1526117" y="78575"/>
                      <a:pt x="1526117" y="175503"/>
                    </a:cubicBezTo>
                    <a:lnTo>
                      <a:pt x="1526117" y="2906858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" name="Freeform 38"/>
          <p:cNvSpPr/>
          <p:nvPr/>
        </p:nvSpPr>
        <p:spPr>
          <a:xfrm rot="-5400000">
            <a:off x="14763373" y="2038912"/>
            <a:ext cx="287956" cy="1104321"/>
          </a:xfrm>
          <a:custGeom>
            <a:avLst/>
            <a:gdLst/>
            <a:ahLst/>
            <a:cxnLst/>
            <a:rect l="l" t="t" r="r" b="b"/>
            <a:pathLst>
              <a:path w="287956" h="1104321">
                <a:moveTo>
                  <a:pt x="0" y="0"/>
                </a:moveTo>
                <a:lnTo>
                  <a:pt x="287957" y="0"/>
                </a:lnTo>
                <a:lnTo>
                  <a:pt x="287957" y="1104321"/>
                </a:lnTo>
                <a:lnTo>
                  <a:pt x="0" y="1104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9" name="Group 39"/>
          <p:cNvGrpSpPr/>
          <p:nvPr/>
        </p:nvGrpSpPr>
        <p:grpSpPr>
          <a:xfrm>
            <a:off x="9776720" y="5916346"/>
            <a:ext cx="7177186" cy="3341954"/>
            <a:chOff x="0" y="0"/>
            <a:chExt cx="9569581" cy="4455939"/>
          </a:xfrm>
        </p:grpSpPr>
        <p:sp>
          <p:nvSpPr>
            <p:cNvPr id="40" name="TextBox 40"/>
            <p:cNvSpPr txBox="1"/>
            <p:nvPr/>
          </p:nvSpPr>
          <p:spPr>
            <a:xfrm>
              <a:off x="1680257" y="3997652"/>
              <a:ext cx="1748216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Malessere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587238" y="3997652"/>
              <a:ext cx="3891335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Comportamenti atipici</a:t>
              </a:r>
            </a:p>
          </p:txBody>
        </p:sp>
        <p:grpSp>
          <p:nvGrpSpPr>
            <p:cNvPr id="42" name="Group 42"/>
            <p:cNvGrpSpPr>
              <a:grpSpLocks noChangeAspect="1"/>
            </p:cNvGrpSpPr>
            <p:nvPr/>
          </p:nvGrpSpPr>
          <p:grpSpPr>
            <a:xfrm>
              <a:off x="517690" y="210093"/>
              <a:ext cx="9051891" cy="3646856"/>
              <a:chOff x="0" y="0"/>
              <a:chExt cx="10287000" cy="4144461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0" y="1029765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0" y="206588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0" y="3101996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0" y="4138111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34783" y="-38100"/>
              <a:ext cx="30410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4 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43723" y="873614"/>
              <a:ext cx="29516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3 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54898" y="1785328"/>
              <a:ext cx="283989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2 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0765" y="2697042"/>
              <a:ext cx="27812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1 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3608756"/>
              <a:ext cx="338887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0 </a:t>
              </a:r>
            </a:p>
          </p:txBody>
        </p:sp>
        <p:grpSp>
          <p:nvGrpSpPr>
            <p:cNvPr id="53" name="Group 53"/>
            <p:cNvGrpSpPr>
              <a:grpSpLocks noChangeAspect="1"/>
            </p:cNvGrpSpPr>
            <p:nvPr/>
          </p:nvGrpSpPr>
          <p:grpSpPr>
            <a:xfrm>
              <a:off x="517690" y="933877"/>
              <a:ext cx="9051891" cy="2923073"/>
              <a:chOff x="0" y="822542"/>
              <a:chExt cx="10287000" cy="3321919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1653022"/>
                <a:ext cx="1526117" cy="2491439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2491439">
                    <a:moveTo>
                      <a:pt x="0" y="2491439"/>
                    </a:moveTo>
                    <a:lnTo>
                      <a:pt x="0" y="175503"/>
                    </a:lnTo>
                    <a:cubicBezTo>
                      <a:pt x="0" y="128957"/>
                      <a:pt x="18490" y="84317"/>
                      <a:pt x="51404" y="51404"/>
                    </a:cubicBezTo>
                    <a:cubicBezTo>
                      <a:pt x="84317" y="18491"/>
                      <a:pt x="128957" y="0"/>
                      <a:pt x="175503" y="0"/>
                    </a:cubicBezTo>
                    <a:lnTo>
                      <a:pt x="1350613" y="0"/>
                    </a:lnTo>
                    <a:cubicBezTo>
                      <a:pt x="1447541" y="0"/>
                      <a:pt x="1526117" y="78576"/>
                      <a:pt x="1526117" y="175503"/>
                    </a:cubicBezTo>
                    <a:lnTo>
                      <a:pt x="1526117" y="2491439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5657850" y="1133786"/>
                <a:ext cx="1526117" cy="3010675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3010675">
                    <a:moveTo>
                      <a:pt x="0" y="3010675"/>
                    </a:moveTo>
                    <a:lnTo>
                      <a:pt x="0" y="175504"/>
                    </a:lnTo>
                    <a:cubicBezTo>
                      <a:pt x="0" y="78576"/>
                      <a:pt x="78575" y="1"/>
                      <a:pt x="175503" y="0"/>
                    </a:cubicBezTo>
                    <a:lnTo>
                      <a:pt x="1350613" y="0"/>
                    </a:lnTo>
                    <a:cubicBezTo>
                      <a:pt x="1397160" y="0"/>
                      <a:pt x="1441800" y="18491"/>
                      <a:pt x="1474713" y="51404"/>
                    </a:cubicBezTo>
                    <a:cubicBezTo>
                      <a:pt x="1507627" y="84317"/>
                      <a:pt x="1526117" y="128957"/>
                      <a:pt x="1526117" y="175504"/>
                    </a:cubicBezTo>
                    <a:lnTo>
                      <a:pt x="1526117" y="3010675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1551517" y="1445402"/>
                <a:ext cx="1526117" cy="2699059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2699059">
                    <a:moveTo>
                      <a:pt x="0" y="2699059"/>
                    </a:moveTo>
                    <a:lnTo>
                      <a:pt x="0" y="175503"/>
                    </a:lnTo>
                    <a:cubicBezTo>
                      <a:pt x="0" y="128957"/>
                      <a:pt x="18490" y="84317"/>
                      <a:pt x="51403" y="51404"/>
                    </a:cubicBezTo>
                    <a:cubicBezTo>
                      <a:pt x="84317" y="18490"/>
                      <a:pt x="128957" y="0"/>
                      <a:pt x="175503" y="0"/>
                    </a:cubicBezTo>
                    <a:lnTo>
                      <a:pt x="1350613" y="0"/>
                    </a:lnTo>
                    <a:cubicBezTo>
                      <a:pt x="1447541" y="0"/>
                      <a:pt x="1526116" y="78576"/>
                      <a:pt x="1526116" y="175503"/>
                    </a:cubicBezTo>
                    <a:lnTo>
                      <a:pt x="1526116" y="2699059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7209367" y="926154"/>
                <a:ext cx="1526116" cy="3218307"/>
              </a:xfrm>
              <a:custGeom>
                <a:avLst/>
                <a:gdLst/>
                <a:ahLst/>
                <a:cxnLst/>
                <a:rect l="l" t="t" r="r" b="b"/>
                <a:pathLst>
                  <a:path w="1526116" h="3218307">
                    <a:moveTo>
                      <a:pt x="0" y="3218307"/>
                    </a:moveTo>
                    <a:lnTo>
                      <a:pt x="0" y="175503"/>
                    </a:lnTo>
                    <a:cubicBezTo>
                      <a:pt x="0" y="78575"/>
                      <a:pt x="78576" y="0"/>
                      <a:pt x="175503" y="0"/>
                    </a:cubicBezTo>
                    <a:lnTo>
                      <a:pt x="1350613" y="0"/>
                    </a:lnTo>
                    <a:cubicBezTo>
                      <a:pt x="1447540" y="0"/>
                      <a:pt x="1526116" y="78575"/>
                      <a:pt x="1526116" y="175503"/>
                    </a:cubicBezTo>
                    <a:lnTo>
                      <a:pt x="1526116" y="3218307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8"/>
              <p:cNvSpPr/>
              <p:nvPr/>
            </p:nvSpPr>
            <p:spPr>
              <a:xfrm>
                <a:off x="3103033" y="822542"/>
                <a:ext cx="1526117" cy="3321919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3321919">
                    <a:moveTo>
                      <a:pt x="0" y="3321919"/>
                    </a:moveTo>
                    <a:lnTo>
                      <a:pt x="0" y="175504"/>
                    </a:lnTo>
                    <a:cubicBezTo>
                      <a:pt x="0" y="78576"/>
                      <a:pt x="78576" y="0"/>
                      <a:pt x="175504" y="0"/>
                    </a:cubicBezTo>
                    <a:lnTo>
                      <a:pt x="1350614" y="0"/>
                    </a:lnTo>
                    <a:cubicBezTo>
                      <a:pt x="1447542" y="0"/>
                      <a:pt x="1526117" y="78576"/>
                      <a:pt x="1526117" y="175504"/>
                    </a:cubicBezTo>
                    <a:lnTo>
                      <a:pt x="1526117" y="3321919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9"/>
              <p:cNvSpPr/>
              <p:nvPr/>
            </p:nvSpPr>
            <p:spPr>
              <a:xfrm>
                <a:off x="8760883" y="1029970"/>
                <a:ext cx="1526117" cy="3114491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3114491">
                    <a:moveTo>
                      <a:pt x="0" y="3114491"/>
                    </a:moveTo>
                    <a:lnTo>
                      <a:pt x="0" y="175504"/>
                    </a:lnTo>
                    <a:cubicBezTo>
                      <a:pt x="0" y="128957"/>
                      <a:pt x="18490" y="84317"/>
                      <a:pt x="51404" y="51404"/>
                    </a:cubicBezTo>
                    <a:cubicBezTo>
                      <a:pt x="84317" y="18490"/>
                      <a:pt x="128957" y="0"/>
                      <a:pt x="175504" y="0"/>
                    </a:cubicBezTo>
                    <a:lnTo>
                      <a:pt x="1350614" y="0"/>
                    </a:lnTo>
                    <a:cubicBezTo>
                      <a:pt x="1447541" y="0"/>
                      <a:pt x="1526117" y="78576"/>
                      <a:pt x="1526117" y="175504"/>
                    </a:cubicBezTo>
                    <a:lnTo>
                      <a:pt x="1526117" y="3114491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0" name="Freeform 60"/>
          <p:cNvSpPr/>
          <p:nvPr/>
        </p:nvSpPr>
        <p:spPr>
          <a:xfrm rot="-5400000">
            <a:off x="12100170" y="6006841"/>
            <a:ext cx="233846" cy="896807"/>
          </a:xfrm>
          <a:custGeom>
            <a:avLst/>
            <a:gdLst/>
            <a:ahLst/>
            <a:cxnLst/>
            <a:rect l="l" t="t" r="r" b="b"/>
            <a:pathLst>
              <a:path w="233846" h="896807">
                <a:moveTo>
                  <a:pt x="0" y="0"/>
                </a:moveTo>
                <a:lnTo>
                  <a:pt x="233846" y="0"/>
                </a:lnTo>
                <a:lnTo>
                  <a:pt x="233846" y="896807"/>
                </a:lnTo>
                <a:lnTo>
                  <a:pt x="0" y="896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TextBox 61"/>
          <p:cNvSpPr txBox="1"/>
          <p:nvPr/>
        </p:nvSpPr>
        <p:spPr>
          <a:xfrm>
            <a:off x="1028700" y="4917902"/>
            <a:ext cx="8495636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 Bold"/>
              </a:rPr>
              <a:t>Comandanti/Direttori/CapiCommissari 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riportano una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migliore qualità del sonno 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e più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bassi livelli di burnout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, rispetto agli Ufficiali, mentre riportano livelli più bassi di malessere, rispetto ai Sottufficiali/Comuni, ma non rispetto agli Ufficiali.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028700" y="4315991"/>
            <a:ext cx="461664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Outcomes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9776720" y="990600"/>
            <a:ext cx="748258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  <p:sp>
        <p:nvSpPr>
          <p:cNvPr id="65" name="Freeform 65"/>
          <p:cNvSpPr/>
          <p:nvPr/>
        </p:nvSpPr>
        <p:spPr>
          <a:xfrm rot="-5400000">
            <a:off x="11982918" y="1569132"/>
            <a:ext cx="282347" cy="1082809"/>
          </a:xfrm>
          <a:custGeom>
            <a:avLst/>
            <a:gdLst/>
            <a:ahLst/>
            <a:cxnLst/>
            <a:rect l="l" t="t" r="r" b="b"/>
            <a:pathLst>
              <a:path w="282347" h="1082809">
                <a:moveTo>
                  <a:pt x="0" y="0"/>
                </a:moveTo>
                <a:lnTo>
                  <a:pt x="282347" y="0"/>
                </a:lnTo>
                <a:lnTo>
                  <a:pt x="282347" y="1082809"/>
                </a:lnTo>
                <a:lnTo>
                  <a:pt x="0" y="1082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6" name="Freeform 66"/>
          <p:cNvSpPr/>
          <p:nvPr/>
        </p:nvSpPr>
        <p:spPr>
          <a:xfrm rot="-5400000">
            <a:off x="10900110" y="1569132"/>
            <a:ext cx="282347" cy="1082809"/>
          </a:xfrm>
          <a:custGeom>
            <a:avLst/>
            <a:gdLst/>
            <a:ahLst/>
            <a:cxnLst/>
            <a:rect l="l" t="t" r="r" b="b"/>
            <a:pathLst>
              <a:path w="282347" h="1082809">
                <a:moveTo>
                  <a:pt x="0" y="0"/>
                </a:moveTo>
                <a:lnTo>
                  <a:pt x="282346" y="0"/>
                </a:lnTo>
                <a:lnTo>
                  <a:pt x="282346" y="1082809"/>
                </a:lnTo>
                <a:lnTo>
                  <a:pt x="0" y="1082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7" name="Freeform 67"/>
          <p:cNvSpPr/>
          <p:nvPr/>
        </p:nvSpPr>
        <p:spPr>
          <a:xfrm rot="-5400000">
            <a:off x="11386320" y="5221525"/>
            <a:ext cx="529129" cy="2029224"/>
          </a:xfrm>
          <a:custGeom>
            <a:avLst/>
            <a:gdLst/>
            <a:ahLst/>
            <a:cxnLst/>
            <a:rect l="l" t="t" r="r" b="b"/>
            <a:pathLst>
              <a:path w="529129" h="2029224">
                <a:moveTo>
                  <a:pt x="0" y="0"/>
                </a:moveTo>
                <a:lnTo>
                  <a:pt x="529128" y="0"/>
                </a:lnTo>
                <a:lnTo>
                  <a:pt x="529128" y="2029224"/>
                </a:lnTo>
                <a:lnTo>
                  <a:pt x="0" y="2029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22048994-A455-2CB4-C7AC-7971A2787FA5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350" y="1346835"/>
            <a:ext cx="4995431" cy="2454328"/>
            <a:chOff x="0" y="0"/>
            <a:chExt cx="1315669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5669" cy="646407"/>
            </a:xfrm>
            <a:custGeom>
              <a:avLst/>
              <a:gdLst/>
              <a:ahLst/>
              <a:cxnLst/>
              <a:rect l="l" t="t" r="r" b="b"/>
              <a:pathLst>
                <a:path w="1315669" h="646407">
                  <a:moveTo>
                    <a:pt x="0" y="0"/>
                  </a:moveTo>
                  <a:lnTo>
                    <a:pt x="1315669" y="0"/>
                  </a:lnTo>
                  <a:lnTo>
                    <a:pt x="1315669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43050" y="1346835"/>
            <a:ext cx="3086100" cy="2488475"/>
            <a:chOff x="0" y="0"/>
            <a:chExt cx="812800" cy="6554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55401"/>
            </a:xfrm>
            <a:custGeom>
              <a:avLst/>
              <a:gdLst/>
              <a:ahLst/>
              <a:cxnLst/>
              <a:rect l="l" t="t" r="r" b="b"/>
              <a:pathLst>
                <a:path w="812800" h="655401">
                  <a:moveTo>
                    <a:pt x="406400" y="0"/>
                  </a:moveTo>
                  <a:lnTo>
                    <a:pt x="812800" y="655401"/>
                  </a:lnTo>
                  <a:lnTo>
                    <a:pt x="0" y="65540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1B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032635"/>
            <a:ext cx="49530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RISU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09556" y="2356485"/>
            <a:ext cx="65532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LTATI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917902"/>
            <a:ext cx="16230600" cy="332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 Bold"/>
              </a:rPr>
              <a:t>Soddisfazione lavorativa e Burnout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: Tutte le variabili, ad eccezione del clima di sicurezza, del livello di responsabilità percepito e dell’autoefficacia lavorativa sono connesse a maggiori livelli di soddisfazione lavorativa e a minori livelli di burnout.</a:t>
            </a:r>
          </a:p>
          <a:p>
            <a:pPr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Canva Sans 1"/>
            </a:endParaRP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 Bold"/>
              </a:rPr>
              <a:t>Malessere fisico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: sembrerebbe diminuire all’aumentare della percezione di una migliore qualità 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dell’ambiente di lavoro, dell’intelligenza emotiva, della percezione di leadership trasformazionale e del supporto dei colleghi. </a:t>
            </a:r>
          </a:p>
          <a:p>
            <a:pPr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Canva Sans 1"/>
            </a:endParaRP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 Bold"/>
              </a:rPr>
              <a:t>Scarsa qualità del sonno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: Tutte le variabili, ad eccezione del clima di sicurezza, sono connesse a maggiori livelli di qualità del sonno.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315991"/>
            <a:ext cx="595745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Correlazioni risorse lavorative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76720" y="990600"/>
            <a:ext cx="748258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CBBADDAA-58BB-D9D9-4467-7AECA0DBDD8A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350" y="1346835"/>
            <a:ext cx="4995431" cy="2454328"/>
            <a:chOff x="0" y="0"/>
            <a:chExt cx="1315669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5669" cy="646407"/>
            </a:xfrm>
            <a:custGeom>
              <a:avLst/>
              <a:gdLst/>
              <a:ahLst/>
              <a:cxnLst/>
              <a:rect l="l" t="t" r="r" b="b"/>
              <a:pathLst>
                <a:path w="1315669" h="646407">
                  <a:moveTo>
                    <a:pt x="0" y="0"/>
                  </a:moveTo>
                  <a:lnTo>
                    <a:pt x="1315669" y="0"/>
                  </a:lnTo>
                  <a:lnTo>
                    <a:pt x="1315669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43050" y="1346835"/>
            <a:ext cx="3086100" cy="2488475"/>
            <a:chOff x="0" y="0"/>
            <a:chExt cx="812800" cy="6554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55401"/>
            </a:xfrm>
            <a:custGeom>
              <a:avLst/>
              <a:gdLst/>
              <a:ahLst/>
              <a:cxnLst/>
              <a:rect l="l" t="t" r="r" b="b"/>
              <a:pathLst>
                <a:path w="812800" h="655401">
                  <a:moveTo>
                    <a:pt x="406400" y="0"/>
                  </a:moveTo>
                  <a:lnTo>
                    <a:pt x="812800" y="655401"/>
                  </a:lnTo>
                  <a:lnTo>
                    <a:pt x="0" y="65540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1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032635"/>
            <a:ext cx="49530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RISU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09556" y="2356485"/>
            <a:ext cx="65532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LTATI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917902"/>
            <a:ext cx="16230600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 Bold"/>
              </a:rPr>
              <a:t>Soddisfazione lavorativa, Burnout, Scarsa qualità del sonno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: Tutte le variabili sono connesse a minori livelli di soddisfazione lavorativa e a maggiori livelli di burnout e scarsa qualità del sonno.</a:t>
            </a:r>
          </a:p>
          <a:p>
            <a:pPr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Canva Sans 1"/>
            </a:endParaRP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 Bold"/>
              </a:rPr>
              <a:t>Malessere fisico: 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Tutte le variabili, ad eccezione dello stress percepito per la gestione delle emergenze, sono connesse a maggiori livelli di malessere fisico.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315991"/>
            <a:ext cx="595745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Correlazioni richieste lavorative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76720" y="990600"/>
            <a:ext cx="748258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7CAC49B1-5DBB-AFFE-F869-985C3CBF3229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-39397"/>
            <a:ext cx="9376931" cy="2454328"/>
            <a:chOff x="0" y="0"/>
            <a:chExt cx="2469644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9644" cy="646407"/>
            </a:xfrm>
            <a:custGeom>
              <a:avLst/>
              <a:gdLst/>
              <a:ahLst/>
              <a:cxnLst/>
              <a:rect l="l" t="t" r="r" b="b"/>
              <a:pathLst>
                <a:path w="2469644" h="646407">
                  <a:moveTo>
                    <a:pt x="0" y="0"/>
                  </a:moveTo>
                  <a:lnTo>
                    <a:pt x="2469644" y="0"/>
                  </a:lnTo>
                  <a:lnTo>
                    <a:pt x="2469644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3507236" y="236089"/>
            <a:ext cx="896818" cy="5853890"/>
            <a:chOff x="0" y="0"/>
            <a:chExt cx="236199" cy="1541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199" cy="1541765"/>
            </a:xfrm>
            <a:custGeom>
              <a:avLst/>
              <a:gdLst/>
              <a:ahLst/>
              <a:cxnLst/>
              <a:rect l="l" t="t" r="r" b="b"/>
              <a:pathLst>
                <a:path w="236199" h="1541765">
                  <a:moveTo>
                    <a:pt x="0" y="0"/>
                  </a:moveTo>
                  <a:lnTo>
                    <a:pt x="236199" y="0"/>
                  </a:lnTo>
                  <a:lnTo>
                    <a:pt x="236199" y="1541765"/>
                  </a:lnTo>
                  <a:lnTo>
                    <a:pt x="0" y="1541765"/>
                  </a:lnTo>
                  <a:close/>
                </a:path>
              </a:pathLst>
            </a:custGeom>
            <a:solidFill>
              <a:srgbClr val="41B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23950" y="2713576"/>
            <a:ext cx="5758640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FFFFFF"/>
                </a:solidFill>
                <a:latin typeface="Antonio Bold"/>
              </a:rPr>
              <a:t>RISORSE LAVORATIVE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2600" y="647700"/>
            <a:ext cx="7929131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CONCLUSIONI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62419" y="990600"/>
            <a:ext cx="5396881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</a:t>
            </a:r>
          </a:p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Un’analisi psicologica dei bisogni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3847052"/>
            <a:ext cx="12819042" cy="4101560"/>
            <a:chOff x="0" y="0"/>
            <a:chExt cx="3376209" cy="10802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76209" cy="1080246"/>
            </a:xfrm>
            <a:custGeom>
              <a:avLst/>
              <a:gdLst/>
              <a:ahLst/>
              <a:cxnLst/>
              <a:rect l="l" t="t" r="r" b="b"/>
              <a:pathLst>
                <a:path w="3376209" h="1080246">
                  <a:moveTo>
                    <a:pt x="6039" y="0"/>
                  </a:moveTo>
                  <a:lnTo>
                    <a:pt x="3370169" y="0"/>
                  </a:lnTo>
                  <a:cubicBezTo>
                    <a:pt x="3373505" y="0"/>
                    <a:pt x="3376209" y="2704"/>
                    <a:pt x="3376209" y="6039"/>
                  </a:cubicBezTo>
                  <a:lnTo>
                    <a:pt x="3376209" y="1074207"/>
                  </a:lnTo>
                  <a:cubicBezTo>
                    <a:pt x="3376209" y="1075809"/>
                    <a:pt x="3375572" y="1077345"/>
                    <a:pt x="3374440" y="1078477"/>
                  </a:cubicBezTo>
                  <a:cubicBezTo>
                    <a:pt x="3373307" y="1079610"/>
                    <a:pt x="3371771" y="1080246"/>
                    <a:pt x="3370169" y="1080246"/>
                  </a:cubicBezTo>
                  <a:lnTo>
                    <a:pt x="6039" y="1080246"/>
                  </a:lnTo>
                  <a:cubicBezTo>
                    <a:pt x="2704" y="1080246"/>
                    <a:pt x="0" y="1077542"/>
                    <a:pt x="0" y="1074207"/>
                  </a:cubicBezTo>
                  <a:lnTo>
                    <a:pt x="0" y="6039"/>
                  </a:lnTo>
                  <a:cubicBezTo>
                    <a:pt x="0" y="4438"/>
                    <a:pt x="636" y="2902"/>
                    <a:pt x="1769" y="1769"/>
                  </a:cubicBezTo>
                  <a:cubicBezTo>
                    <a:pt x="2902" y="636"/>
                    <a:pt x="4438" y="0"/>
                    <a:pt x="60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CE5E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36102" y="4004890"/>
            <a:ext cx="12361461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I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marittimi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, indipendentemente dallo status ricoperto a bordo, mostrano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livelli elevati di resilienza, umorismo e autoefficacia lavorativa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, mentre sembrerebbero più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compromessi i livelli di supporto ricevuto dai colleghi e la leadership trasformativa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. Queste risorse sono fondamentali per permettere all’individuo di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adattarsi a uno specifico contesto e affrontare lo stress 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in modo adeguato diminuendo il rischio di sviluppare forme di malessere, come disturbi del sonno o burnout. 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Canva Sans 1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I marittimi più alti in grado (Comandanti-Direttori-CapiCommissari) presentano maggiori risorse (es. competenze sociali, comportamenti di sicurezza, autonomia sul lavoro) e risultano, quindi, meno a rischio di sviluppare forme di malessere, rispetto a Ufficiali e Sottufficiali/Comuni.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956343" y="7955343"/>
            <a:ext cx="1302957" cy="1302957"/>
          </a:xfrm>
          <a:custGeom>
            <a:avLst/>
            <a:gdLst/>
            <a:ahLst/>
            <a:cxnLst/>
            <a:rect l="l" t="t" r="r" b="b"/>
            <a:pathLst>
              <a:path w="1302957" h="1302957">
                <a:moveTo>
                  <a:pt x="0" y="0"/>
                </a:moveTo>
                <a:lnTo>
                  <a:pt x="1302957" y="0"/>
                </a:lnTo>
                <a:lnTo>
                  <a:pt x="1302957" y="1302957"/>
                </a:lnTo>
                <a:lnTo>
                  <a:pt x="0" y="13029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4E47D04-FBAA-C0DB-CF9D-D0157551DD21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-39397"/>
            <a:ext cx="9376931" cy="2454328"/>
            <a:chOff x="0" y="0"/>
            <a:chExt cx="2469644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9644" cy="646407"/>
            </a:xfrm>
            <a:custGeom>
              <a:avLst/>
              <a:gdLst/>
              <a:ahLst/>
              <a:cxnLst/>
              <a:rect l="l" t="t" r="r" b="b"/>
              <a:pathLst>
                <a:path w="2469644" h="646407">
                  <a:moveTo>
                    <a:pt x="0" y="0"/>
                  </a:moveTo>
                  <a:lnTo>
                    <a:pt x="2469644" y="0"/>
                  </a:lnTo>
                  <a:lnTo>
                    <a:pt x="2469644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3785052" y="-41727"/>
            <a:ext cx="896818" cy="6409521"/>
            <a:chOff x="0" y="0"/>
            <a:chExt cx="236199" cy="16881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199" cy="1688104"/>
            </a:xfrm>
            <a:custGeom>
              <a:avLst/>
              <a:gdLst/>
              <a:ahLst/>
              <a:cxnLst/>
              <a:rect l="l" t="t" r="r" b="b"/>
              <a:pathLst>
                <a:path w="236199" h="1688104">
                  <a:moveTo>
                    <a:pt x="0" y="0"/>
                  </a:moveTo>
                  <a:lnTo>
                    <a:pt x="236199" y="0"/>
                  </a:lnTo>
                  <a:lnTo>
                    <a:pt x="236199" y="1688104"/>
                  </a:lnTo>
                  <a:lnTo>
                    <a:pt x="0" y="1688104"/>
                  </a:lnTo>
                  <a:close/>
                </a:path>
              </a:pathLst>
            </a:custGeom>
            <a:solidFill>
              <a:srgbClr val="F8B1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23950" y="2713576"/>
            <a:ext cx="6292882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FFFFFF"/>
                </a:solidFill>
                <a:latin typeface="Antonio Bold"/>
              </a:rPr>
              <a:t>RICHIESTE LAVORATIVE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2600" y="647700"/>
            <a:ext cx="7929131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CONCLUSIONI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62419" y="990600"/>
            <a:ext cx="5396881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</a:t>
            </a:r>
          </a:p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Un’analisi psicologica dei bisogni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3847052"/>
            <a:ext cx="12819042" cy="4731057"/>
            <a:chOff x="0" y="0"/>
            <a:chExt cx="3376209" cy="12460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76209" cy="1246040"/>
            </a:xfrm>
            <a:custGeom>
              <a:avLst/>
              <a:gdLst/>
              <a:ahLst/>
              <a:cxnLst/>
              <a:rect l="l" t="t" r="r" b="b"/>
              <a:pathLst>
                <a:path w="3376209" h="1246040">
                  <a:moveTo>
                    <a:pt x="6039" y="0"/>
                  </a:moveTo>
                  <a:lnTo>
                    <a:pt x="3370169" y="0"/>
                  </a:lnTo>
                  <a:cubicBezTo>
                    <a:pt x="3373505" y="0"/>
                    <a:pt x="3376209" y="2704"/>
                    <a:pt x="3376209" y="6039"/>
                  </a:cubicBezTo>
                  <a:lnTo>
                    <a:pt x="3376209" y="1240000"/>
                  </a:lnTo>
                  <a:cubicBezTo>
                    <a:pt x="3376209" y="1241602"/>
                    <a:pt x="3375572" y="1243138"/>
                    <a:pt x="3374440" y="1244271"/>
                  </a:cubicBezTo>
                  <a:cubicBezTo>
                    <a:pt x="3373307" y="1245403"/>
                    <a:pt x="3371771" y="1246040"/>
                    <a:pt x="3370169" y="1246040"/>
                  </a:cubicBezTo>
                  <a:lnTo>
                    <a:pt x="6039" y="1246040"/>
                  </a:lnTo>
                  <a:cubicBezTo>
                    <a:pt x="4438" y="1246040"/>
                    <a:pt x="2902" y="1245403"/>
                    <a:pt x="1769" y="1244271"/>
                  </a:cubicBezTo>
                  <a:cubicBezTo>
                    <a:pt x="636" y="1243138"/>
                    <a:pt x="0" y="1241602"/>
                    <a:pt x="0" y="1240000"/>
                  </a:cubicBezTo>
                  <a:lnTo>
                    <a:pt x="0" y="6039"/>
                  </a:lnTo>
                  <a:cubicBezTo>
                    <a:pt x="0" y="4438"/>
                    <a:pt x="636" y="2902"/>
                    <a:pt x="1769" y="1769"/>
                  </a:cubicBezTo>
                  <a:cubicBezTo>
                    <a:pt x="2902" y="636"/>
                    <a:pt x="4438" y="0"/>
                    <a:pt x="60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CE5E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36102" y="4004890"/>
            <a:ext cx="12361461" cy="444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I marittimi, indipendentemente dallo status ricoperto a bordo, sembrerebbero reputare il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lavoro ripetitivo 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che, insieme a un ambiente, di per sé, «monotono» (es. stesse tratte durante diversi mesi, esposizione a un ambiente esterno sempre uguale), può aumentare i livelli di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ipostimolazione 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connessa alla mancanza di risposta al fondamentale bisogno di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interazione con l’ambiente 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e, quindi, a più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elevati livelli di malessere 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a bordo e di conseguenti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comportamenti atipici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Canva Sans 1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I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marittimi più alti in grado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 (Comandanti-Direttori-CapiCommissari) sono esposti a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minori fattori di rischio sociali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 (dinamiche relazionali negative, solitudine), ma a un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maggior carico lavorativo 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(es. stress percepito nella gestione delle emergenze, carico cognitivo); variabili connesse a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minore soddisfazione lavorativa 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e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rischio Maggiore di sviluppare condizioni di malessere generale e burnout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.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956343" y="7955343"/>
            <a:ext cx="1302957" cy="1302957"/>
          </a:xfrm>
          <a:custGeom>
            <a:avLst/>
            <a:gdLst/>
            <a:ahLst/>
            <a:cxnLst/>
            <a:rect l="l" t="t" r="r" b="b"/>
            <a:pathLst>
              <a:path w="1302957" h="1302957">
                <a:moveTo>
                  <a:pt x="0" y="0"/>
                </a:moveTo>
                <a:lnTo>
                  <a:pt x="1302957" y="0"/>
                </a:lnTo>
                <a:lnTo>
                  <a:pt x="1302957" y="1302957"/>
                </a:lnTo>
                <a:lnTo>
                  <a:pt x="0" y="13029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8A482021-D58A-9133-1064-74F5E613F754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577465"/>
            <a:ext cx="9144000" cy="3086100"/>
            <a:chOff x="0" y="0"/>
            <a:chExt cx="240829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812800"/>
            </a:xfrm>
            <a:custGeom>
              <a:avLst/>
              <a:gdLst/>
              <a:ahLst/>
              <a:cxnLst/>
              <a:rect l="l" t="t" r="r" b="b"/>
              <a:pathLst>
                <a:path w="2408296" h="812800">
                  <a:moveTo>
                    <a:pt x="0" y="0"/>
                  </a:moveTo>
                  <a:lnTo>
                    <a:pt x="2408296" y="0"/>
                  </a:lnTo>
                  <a:lnTo>
                    <a:pt x="240829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956343" y="7955343"/>
            <a:ext cx="1302957" cy="1302957"/>
          </a:xfrm>
          <a:custGeom>
            <a:avLst/>
            <a:gdLst/>
            <a:ahLst/>
            <a:cxnLst/>
            <a:rect l="l" t="t" r="r" b="b"/>
            <a:pathLst>
              <a:path w="1302957" h="1302957">
                <a:moveTo>
                  <a:pt x="0" y="0"/>
                </a:moveTo>
                <a:lnTo>
                  <a:pt x="1302957" y="0"/>
                </a:lnTo>
                <a:lnTo>
                  <a:pt x="1302957" y="1302957"/>
                </a:lnTo>
                <a:lnTo>
                  <a:pt x="0" y="13029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3882390"/>
            <a:ext cx="81153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CHI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711190"/>
            <a:ext cx="81153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SIAMO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18883" y="2451735"/>
            <a:ext cx="6137460" cy="5973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Canva Sans 1 Italics"/>
              </a:rPr>
              <a:t>Siamo un </a:t>
            </a:r>
            <a:r>
              <a:rPr lang="en-US" sz="2799" dirty="0" err="1">
                <a:solidFill>
                  <a:srgbClr val="FFFFFF"/>
                </a:solidFill>
                <a:latin typeface="Canva Sans 1 Bold Italics"/>
              </a:rPr>
              <a:t>gruppo</a:t>
            </a:r>
            <a:r>
              <a:rPr lang="en-US" sz="2799" dirty="0">
                <a:solidFill>
                  <a:srgbClr val="FFFFFF"/>
                </a:solidFill>
                <a:latin typeface="Canva Sans 1 Bold Italics"/>
              </a:rPr>
              <a:t> di </a:t>
            </a:r>
            <a:r>
              <a:rPr lang="en-US" sz="2799" dirty="0" err="1">
                <a:solidFill>
                  <a:srgbClr val="FFFFFF"/>
                </a:solidFill>
                <a:latin typeface="Canva Sans 1 Bold Italics"/>
              </a:rPr>
              <a:t>ricerca</a:t>
            </a:r>
            <a:r>
              <a:rPr lang="en-US" sz="2799" dirty="0">
                <a:solidFill>
                  <a:srgbClr val="FFFFFF"/>
                </a:solidFill>
                <a:latin typeface="Canva Sans 1 Bold Italic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anva Sans 1 Italics"/>
              </a:rPr>
              <a:t>dell’Università</a:t>
            </a:r>
            <a:r>
              <a:rPr lang="en-US" sz="2799" dirty="0">
                <a:solidFill>
                  <a:srgbClr val="FFFFFF"/>
                </a:solidFill>
                <a:latin typeface="Canva Sans 1 Italics"/>
              </a:rPr>
              <a:t> di </a:t>
            </a:r>
            <a:r>
              <a:rPr lang="en-US" sz="2799" dirty="0">
                <a:solidFill>
                  <a:srgbClr val="FFFFFF"/>
                </a:solidFill>
                <a:latin typeface="Canva Sans 1 Bold Italics"/>
              </a:rPr>
              <a:t>Torino </a:t>
            </a:r>
            <a:r>
              <a:rPr lang="en-US" sz="2799" dirty="0">
                <a:solidFill>
                  <a:srgbClr val="FFFFFF"/>
                </a:solidFill>
                <a:latin typeface="Canva Sans 1 Italics"/>
              </a:rPr>
              <a:t>e </a:t>
            </a:r>
            <a:r>
              <a:rPr lang="en-US" sz="2799" dirty="0" err="1">
                <a:solidFill>
                  <a:srgbClr val="FFFFFF"/>
                </a:solidFill>
                <a:latin typeface="Canva Sans 1 Italics"/>
              </a:rPr>
              <a:t>dell’Università</a:t>
            </a:r>
            <a:r>
              <a:rPr lang="en-US" sz="2799" dirty="0">
                <a:solidFill>
                  <a:srgbClr val="FFFFFF"/>
                </a:solidFill>
                <a:latin typeface="Canva Sans 1 Italics"/>
              </a:rPr>
              <a:t> Sapienza di </a:t>
            </a:r>
            <a:r>
              <a:rPr lang="en-US" sz="2799" dirty="0">
                <a:solidFill>
                  <a:srgbClr val="FFFFFF"/>
                </a:solidFill>
                <a:latin typeface="Canva Sans 1 Bold Italics"/>
              </a:rPr>
              <a:t>Roma</a:t>
            </a:r>
            <a:r>
              <a:rPr lang="en-US" sz="2799" dirty="0">
                <a:solidFill>
                  <a:srgbClr val="FFFFFF"/>
                </a:solidFill>
                <a:latin typeface="Canva Sans 1 Italics"/>
              </a:rPr>
              <a:t>. </a:t>
            </a:r>
          </a:p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Canva Sans 1 Italics"/>
              </a:rPr>
              <a:t>Il nostro team è </a:t>
            </a:r>
            <a:r>
              <a:rPr lang="en-US" sz="2799" dirty="0" err="1">
                <a:solidFill>
                  <a:srgbClr val="FFFFFF"/>
                </a:solidFill>
                <a:latin typeface="Canva Sans 1 Italics"/>
              </a:rPr>
              <a:t>composto</a:t>
            </a:r>
            <a:r>
              <a:rPr lang="en-US" sz="2799" dirty="0">
                <a:solidFill>
                  <a:srgbClr val="FFFFFF"/>
                </a:solidFill>
                <a:latin typeface="Canva Sans 1 Italics"/>
              </a:rPr>
              <a:t> da </a:t>
            </a:r>
            <a:r>
              <a:rPr lang="en-US" sz="2799" dirty="0" err="1">
                <a:solidFill>
                  <a:srgbClr val="FFFFFF"/>
                </a:solidFill>
                <a:latin typeface="Canva Sans 1 Italics"/>
              </a:rPr>
              <a:t>dottorandi</a:t>
            </a:r>
            <a:r>
              <a:rPr lang="en-US" sz="2799" dirty="0">
                <a:solidFill>
                  <a:srgbClr val="FFFFFF"/>
                </a:solidFill>
                <a:latin typeface="Canva Sans 1 Italics"/>
              </a:rPr>
              <a:t> e </a:t>
            </a:r>
            <a:r>
              <a:rPr lang="en-US" sz="2799" dirty="0" err="1">
                <a:solidFill>
                  <a:srgbClr val="FFFFFF"/>
                </a:solidFill>
                <a:latin typeface="Canva Sans 1 Italics"/>
              </a:rPr>
              <a:t>professoresse</a:t>
            </a:r>
            <a:r>
              <a:rPr lang="en-US" sz="2799" dirty="0">
                <a:solidFill>
                  <a:srgbClr val="FFFFFF"/>
                </a:solidFill>
                <a:latin typeface="Canva Sans 1 Italic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anva Sans 1 Italics"/>
              </a:rPr>
              <a:t>psicologhe</a:t>
            </a:r>
            <a:r>
              <a:rPr lang="en-US" sz="2799" dirty="0">
                <a:solidFill>
                  <a:srgbClr val="FFFFFF"/>
                </a:solidFill>
                <a:latin typeface="Canva Sans 1 Italic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anva Sans 1 Italics"/>
              </a:rPr>
              <a:t>specializzate</a:t>
            </a:r>
            <a:r>
              <a:rPr lang="en-US" sz="2799" dirty="0">
                <a:solidFill>
                  <a:srgbClr val="FFFFFF"/>
                </a:solidFill>
                <a:latin typeface="Canva Sans 1 Italics"/>
              </a:rPr>
              <a:t> in </a:t>
            </a:r>
            <a:r>
              <a:rPr lang="en-US" sz="2799" dirty="0">
                <a:solidFill>
                  <a:srgbClr val="FFFFFF"/>
                </a:solidFill>
                <a:latin typeface="Canva Sans 1 Bold Italics"/>
              </a:rPr>
              <a:t>psicologia del </a:t>
            </a:r>
            <a:r>
              <a:rPr lang="en-US" sz="2799" dirty="0" err="1">
                <a:solidFill>
                  <a:srgbClr val="FFFFFF"/>
                </a:solidFill>
                <a:latin typeface="Canva Sans 1 Bold Italics"/>
              </a:rPr>
              <a:t>lavoro</a:t>
            </a:r>
            <a:r>
              <a:rPr lang="en-US" sz="2799" dirty="0">
                <a:solidFill>
                  <a:srgbClr val="FFFFFF"/>
                </a:solidFill>
                <a:latin typeface="Canva Sans 1 Bold Italics"/>
              </a:rPr>
              <a:t> e </a:t>
            </a:r>
            <a:r>
              <a:rPr lang="en-US" sz="2799" dirty="0" err="1">
                <a:solidFill>
                  <a:srgbClr val="FFFFFF"/>
                </a:solidFill>
                <a:latin typeface="Canva Sans 1 Bold Italics"/>
              </a:rPr>
              <a:t>guidico-forense</a:t>
            </a:r>
            <a:r>
              <a:rPr lang="en-US" sz="2799" dirty="0">
                <a:solidFill>
                  <a:srgbClr val="FFFFFF"/>
                </a:solidFill>
                <a:latin typeface="Canva Sans 1 Italics"/>
              </a:rPr>
              <a:t>.</a:t>
            </a:r>
          </a:p>
          <a:p>
            <a:pPr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Canva Sans 1 Italics"/>
            </a:endParaRPr>
          </a:p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Canva Sans 1 Italics"/>
              </a:rPr>
              <a:t>Ci </a:t>
            </a:r>
            <a:r>
              <a:rPr lang="en-US" sz="2799" dirty="0" err="1">
                <a:solidFill>
                  <a:srgbClr val="FFFFFF"/>
                </a:solidFill>
                <a:latin typeface="Canva Sans 1 Italics"/>
              </a:rPr>
              <a:t>occupiamo</a:t>
            </a:r>
            <a:r>
              <a:rPr lang="en-US" sz="2799" dirty="0">
                <a:solidFill>
                  <a:srgbClr val="FFFFFF"/>
                </a:solidFill>
                <a:latin typeface="Canva Sans 1 Italics"/>
              </a:rPr>
              <a:t> di </a:t>
            </a:r>
            <a:r>
              <a:rPr lang="en-US" sz="2799" dirty="0" err="1">
                <a:solidFill>
                  <a:srgbClr val="FFFFFF"/>
                </a:solidFill>
                <a:latin typeface="Canva Sans 1 Bold Italics"/>
              </a:rPr>
              <a:t>promuovere</a:t>
            </a:r>
            <a:r>
              <a:rPr lang="en-US" sz="2799" dirty="0">
                <a:solidFill>
                  <a:srgbClr val="FFFFFF"/>
                </a:solidFill>
                <a:latin typeface="Canva Sans 1 Bold Italics"/>
              </a:rPr>
              <a:t> il </a:t>
            </a:r>
            <a:r>
              <a:rPr lang="en-US" sz="2799" dirty="0" err="1">
                <a:solidFill>
                  <a:srgbClr val="FFFFFF"/>
                </a:solidFill>
                <a:latin typeface="Canva Sans 1 Bold Italics"/>
              </a:rPr>
              <a:t>benessere</a:t>
            </a:r>
            <a:r>
              <a:rPr lang="en-US" sz="2799" dirty="0">
                <a:solidFill>
                  <a:srgbClr val="FFFFFF"/>
                </a:solidFill>
                <a:latin typeface="Canva Sans 1 Bold Italic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anva Sans 1 Bold Italics"/>
              </a:rPr>
              <a:t>psicologico</a:t>
            </a:r>
            <a:r>
              <a:rPr lang="en-US" sz="2799" dirty="0">
                <a:solidFill>
                  <a:srgbClr val="FFFFFF"/>
                </a:solidFill>
                <a:latin typeface="Canva Sans 1 Bold Italic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anva Sans 1 Bold Italics"/>
              </a:rPr>
              <a:t>tra</a:t>
            </a:r>
            <a:r>
              <a:rPr lang="en-US" sz="2799" dirty="0">
                <a:solidFill>
                  <a:srgbClr val="FFFFFF"/>
                </a:solidFill>
                <a:latin typeface="Canva Sans 1 Bold Italics"/>
              </a:rPr>
              <a:t> i </a:t>
            </a:r>
            <a:r>
              <a:rPr lang="en-US" sz="2799" dirty="0" err="1">
                <a:solidFill>
                  <a:srgbClr val="FFFFFF"/>
                </a:solidFill>
                <a:latin typeface="Canva Sans 1 Bold Italics"/>
              </a:rPr>
              <a:t>marittimi</a:t>
            </a:r>
            <a:r>
              <a:rPr lang="en-US" sz="2799" dirty="0">
                <a:solidFill>
                  <a:srgbClr val="FFFFFF"/>
                </a:solidFill>
                <a:latin typeface="Canva Sans 1 Bold Italics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anva Sans 1 Italics"/>
              </a:rPr>
              <a:t>italiani</a:t>
            </a:r>
            <a:r>
              <a:rPr lang="en-US" sz="2799" dirty="0">
                <a:solidFill>
                  <a:srgbClr val="FFFFFF"/>
                </a:solidFill>
                <a:latin typeface="Canva Sans 1 Italics"/>
              </a:rPr>
              <a:t> e </a:t>
            </a:r>
            <a:r>
              <a:rPr lang="en-US" sz="2799" dirty="0" err="1">
                <a:solidFill>
                  <a:srgbClr val="FFFFFF"/>
                </a:solidFill>
                <a:latin typeface="Canva Sans 1 Italics"/>
              </a:rPr>
              <a:t>stranieri</a:t>
            </a:r>
            <a:endParaRPr lang="en-US" sz="2799" dirty="0">
              <a:solidFill>
                <a:srgbClr val="FFFFFF"/>
              </a:solidFill>
              <a:latin typeface="Canva Sans 1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18883" y="990600"/>
            <a:ext cx="744041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62913">
            <a:off x="-869476" y="-1095589"/>
            <a:ext cx="10796948" cy="12325779"/>
            <a:chOff x="0" y="0"/>
            <a:chExt cx="2843641" cy="32462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3641" cy="3246296"/>
            </a:xfrm>
            <a:custGeom>
              <a:avLst/>
              <a:gdLst/>
              <a:ahLst/>
              <a:cxnLst/>
              <a:rect l="l" t="t" r="r" b="b"/>
              <a:pathLst>
                <a:path w="2843641" h="3246296">
                  <a:moveTo>
                    <a:pt x="1421820" y="0"/>
                  </a:moveTo>
                  <a:cubicBezTo>
                    <a:pt x="636571" y="0"/>
                    <a:pt x="0" y="726708"/>
                    <a:pt x="0" y="1623148"/>
                  </a:cubicBezTo>
                  <a:cubicBezTo>
                    <a:pt x="0" y="2519587"/>
                    <a:pt x="636571" y="3246296"/>
                    <a:pt x="1421820" y="3246296"/>
                  </a:cubicBezTo>
                  <a:cubicBezTo>
                    <a:pt x="2207070" y="3246296"/>
                    <a:pt x="2843641" y="2519587"/>
                    <a:pt x="2843641" y="1623148"/>
                  </a:cubicBezTo>
                  <a:cubicBezTo>
                    <a:pt x="2843641" y="726708"/>
                    <a:pt x="2207070" y="0"/>
                    <a:pt x="142182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F3F6FA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469194"/>
            <a:ext cx="2080822" cy="5817806"/>
            <a:chOff x="0" y="0"/>
            <a:chExt cx="548035" cy="15322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8035" cy="1532262"/>
            </a:xfrm>
            <a:custGeom>
              <a:avLst/>
              <a:gdLst/>
              <a:ahLst/>
              <a:cxnLst/>
              <a:rect l="l" t="t" r="r" b="b"/>
              <a:pathLst>
                <a:path w="548035" h="1532262">
                  <a:moveTo>
                    <a:pt x="0" y="0"/>
                  </a:moveTo>
                  <a:lnTo>
                    <a:pt x="548035" y="0"/>
                  </a:lnTo>
                  <a:lnTo>
                    <a:pt x="548035" y="1532262"/>
                  </a:lnTo>
                  <a:lnTo>
                    <a:pt x="0" y="1532262"/>
                  </a:lnTo>
                  <a:close/>
                </a:path>
              </a:pathLst>
            </a:custGeom>
            <a:solidFill>
              <a:srgbClr val="17487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3634633"/>
            <a:ext cx="7553344" cy="2950386"/>
            <a:chOff x="0" y="0"/>
            <a:chExt cx="1989358" cy="7770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89358" cy="777056"/>
            </a:xfrm>
            <a:custGeom>
              <a:avLst/>
              <a:gdLst/>
              <a:ahLst/>
              <a:cxnLst/>
              <a:rect l="l" t="t" r="r" b="b"/>
              <a:pathLst>
                <a:path w="1989358" h="777056">
                  <a:moveTo>
                    <a:pt x="0" y="0"/>
                  </a:moveTo>
                  <a:lnTo>
                    <a:pt x="1989358" y="0"/>
                  </a:lnTo>
                  <a:lnTo>
                    <a:pt x="1989358" y="777056"/>
                  </a:lnTo>
                  <a:lnTo>
                    <a:pt x="0" y="777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19872" y="3430269"/>
            <a:ext cx="7038697" cy="193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0000" dirty="0">
                <a:solidFill>
                  <a:srgbClr val="174876"/>
                </a:solidFill>
                <a:latin typeface="Antonio Bold"/>
              </a:rPr>
              <a:t>ALLA REALTÀ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0" y="0"/>
            <a:ext cx="11326509" cy="3712279"/>
            <a:chOff x="0" y="0"/>
            <a:chExt cx="2983114" cy="9777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83114" cy="977720"/>
            </a:xfrm>
            <a:custGeom>
              <a:avLst/>
              <a:gdLst/>
              <a:ahLst/>
              <a:cxnLst/>
              <a:rect l="l" t="t" r="r" b="b"/>
              <a:pathLst>
                <a:path w="2983114" h="977720">
                  <a:moveTo>
                    <a:pt x="0" y="0"/>
                  </a:moveTo>
                  <a:lnTo>
                    <a:pt x="2983114" y="0"/>
                  </a:lnTo>
                  <a:lnTo>
                    <a:pt x="2983114" y="977720"/>
                  </a:lnTo>
                  <a:lnTo>
                    <a:pt x="0" y="977720"/>
                  </a:lnTo>
                  <a:close/>
                </a:path>
              </a:pathLst>
            </a:custGeom>
            <a:solidFill>
              <a:srgbClr val="17487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19872" y="2325085"/>
            <a:ext cx="5492237" cy="1588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0000" dirty="0">
                <a:solidFill>
                  <a:srgbClr val="FFFFFF"/>
                </a:solidFill>
                <a:latin typeface="Antonio Bold"/>
              </a:rPr>
              <a:t>DAI DATI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Cricenti, C., &amp; Buscema, F.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28700" y="497268"/>
            <a:ext cx="1302957" cy="1302957"/>
          </a:xfrm>
          <a:custGeom>
            <a:avLst/>
            <a:gdLst/>
            <a:ahLst/>
            <a:cxnLst/>
            <a:rect l="l" t="t" r="r" b="b"/>
            <a:pathLst>
              <a:path w="1302957" h="1302957">
                <a:moveTo>
                  <a:pt x="0" y="0"/>
                </a:moveTo>
                <a:lnTo>
                  <a:pt x="1302957" y="0"/>
                </a:lnTo>
                <a:lnTo>
                  <a:pt x="1302957" y="1302957"/>
                </a:lnTo>
                <a:lnTo>
                  <a:pt x="0" y="13029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9144000" y="3712279"/>
            <a:ext cx="1268003" cy="994854"/>
            <a:chOff x="0" y="0"/>
            <a:chExt cx="333960" cy="26201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33960" cy="262019"/>
            </a:xfrm>
            <a:custGeom>
              <a:avLst/>
              <a:gdLst/>
              <a:ahLst/>
              <a:cxnLst/>
              <a:rect l="l" t="t" r="r" b="b"/>
              <a:pathLst>
                <a:path w="333960" h="262019">
                  <a:moveTo>
                    <a:pt x="0" y="0"/>
                  </a:moveTo>
                  <a:lnTo>
                    <a:pt x="333960" y="0"/>
                  </a:lnTo>
                  <a:lnTo>
                    <a:pt x="333960" y="262019"/>
                  </a:lnTo>
                  <a:lnTo>
                    <a:pt x="0" y="262019"/>
                  </a:lnTo>
                  <a:close/>
                </a:path>
              </a:pathLst>
            </a:custGeom>
            <a:solidFill>
              <a:srgbClr val="17487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225923" y="4181475"/>
            <a:ext cx="1440159" cy="1051316"/>
          </a:xfrm>
          <a:custGeom>
            <a:avLst/>
            <a:gdLst/>
            <a:ahLst/>
            <a:cxnLst/>
            <a:rect l="l" t="t" r="r" b="b"/>
            <a:pathLst>
              <a:path w="1440159" h="1051316">
                <a:moveTo>
                  <a:pt x="0" y="0"/>
                </a:moveTo>
                <a:lnTo>
                  <a:pt x="1440159" y="0"/>
                </a:lnTo>
                <a:lnTo>
                  <a:pt x="1440159" y="1051316"/>
                </a:lnTo>
                <a:lnTo>
                  <a:pt x="0" y="1051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8374481" y="7323857"/>
            <a:ext cx="1440159" cy="1051316"/>
          </a:xfrm>
          <a:custGeom>
            <a:avLst/>
            <a:gdLst/>
            <a:ahLst/>
            <a:cxnLst/>
            <a:rect l="l" t="t" r="r" b="b"/>
            <a:pathLst>
              <a:path w="1440159" h="1051316">
                <a:moveTo>
                  <a:pt x="0" y="0"/>
                </a:moveTo>
                <a:lnTo>
                  <a:pt x="1440159" y="0"/>
                </a:lnTo>
                <a:lnTo>
                  <a:pt x="1440159" y="1051316"/>
                </a:lnTo>
                <a:lnTo>
                  <a:pt x="0" y="1051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9421296" y="672465"/>
            <a:ext cx="783800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947990" y="8067675"/>
            <a:ext cx="7014957" cy="162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 Italics"/>
              </a:rPr>
              <a:t>Necessità di </a:t>
            </a:r>
            <a:r>
              <a:rPr lang="en-US" sz="2100">
                <a:solidFill>
                  <a:srgbClr val="FFFFFF"/>
                </a:solidFill>
                <a:latin typeface="Canva Sans 1 Bold Italics"/>
              </a:rPr>
              <a:t>intervenire sulle risorse </a:t>
            </a:r>
            <a:r>
              <a:rPr lang="en-US" sz="2100">
                <a:solidFill>
                  <a:srgbClr val="FFFFFF"/>
                </a:solidFill>
                <a:latin typeface="Canva Sans 1 Italics"/>
              </a:rPr>
              <a:t>individuali (incremento di autonomia, competenze emotive, sicurezza) e sui </a:t>
            </a:r>
            <a:r>
              <a:rPr lang="en-US" sz="2100">
                <a:solidFill>
                  <a:srgbClr val="FFFFFF"/>
                </a:solidFill>
                <a:latin typeface="Canva Sans 1 Bold Italics"/>
              </a:rPr>
              <a:t>fattori di rischio sociali </a:t>
            </a:r>
            <a:r>
              <a:rPr lang="en-US" sz="2100">
                <a:solidFill>
                  <a:srgbClr val="FFFFFF"/>
                </a:solidFill>
                <a:latin typeface="Canva Sans 1 Italics"/>
              </a:rPr>
              <a:t>(decremento di solitudine e dinamiche relazionali negative a bordo).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47990" y="7465764"/>
            <a:ext cx="461664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Ufficiali e Sottufficiali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762173" y="1453515"/>
            <a:ext cx="9497127" cy="221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I dati mostrano la necessità di intervenire nella popolazione generale di marittimi su alcuni elementi (es. supporto dei colleghi, routine lavorativa), ma di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personalizzare l’eventuale formazione e/o intervento a seconda dello status ricoperto a bordo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, ovvero delle specifiche difficoltà riferite, al fine di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intervenire 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in modo completo e </a:t>
            </a:r>
            <a:r>
              <a:rPr lang="en-US" sz="2100">
                <a:solidFill>
                  <a:srgbClr val="FFFFFF"/>
                </a:solidFill>
                <a:latin typeface="Canva Sans 1 Bold"/>
              </a:rPr>
              <a:t>in linea con i bisogni dell’individuo per incrementare il livello di benessere sul lavoro.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908978" y="5013955"/>
            <a:ext cx="5698843" cy="162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 Italics"/>
              </a:rPr>
              <a:t>Necessità di </a:t>
            </a:r>
            <a:r>
              <a:rPr lang="en-US" sz="2100">
                <a:solidFill>
                  <a:srgbClr val="FFFFFF"/>
                </a:solidFill>
                <a:latin typeface="Canva Sans 1 Bold Italics"/>
              </a:rPr>
              <a:t>intervenire prevalentemente sui fattori di rischio legati alle attività lavorative</a:t>
            </a:r>
            <a:r>
              <a:rPr lang="en-US" sz="2100">
                <a:solidFill>
                  <a:srgbClr val="FFFFFF"/>
                </a:solidFill>
                <a:latin typeface="Canva Sans 1 Italics"/>
              </a:rPr>
              <a:t>, con un focus sul carico di lavoro e sullo stress percepito.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908978" y="4412044"/>
            <a:ext cx="461664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Comandanti/Direttori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04E0FAA4-6590-AD87-0DED-A3EC1DD82B9D}"/>
              </a:ext>
            </a:extLst>
          </p:cNvPr>
          <p:cNvSpPr txBox="1"/>
          <p:nvPr/>
        </p:nvSpPr>
        <p:spPr>
          <a:xfrm>
            <a:off x="801909" y="4699745"/>
            <a:ext cx="9224580" cy="1839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it-IT" sz="6000" dirty="0">
                <a:solidFill>
                  <a:srgbClr val="174876"/>
                </a:solidFill>
                <a:latin typeface="Antonio Bold"/>
              </a:rPr>
              <a:t>L</a:t>
            </a:r>
            <a:r>
              <a:rPr lang="en-US" sz="6000" dirty="0">
                <a:solidFill>
                  <a:srgbClr val="174876"/>
                </a:solidFill>
                <a:latin typeface="Antonio Bold"/>
              </a:rPr>
              <a:t>a </a:t>
            </a:r>
            <a:r>
              <a:rPr lang="en-US" sz="6000" dirty="0" err="1">
                <a:solidFill>
                  <a:srgbClr val="174876"/>
                </a:solidFill>
                <a:latin typeface="Antonio Bold"/>
              </a:rPr>
              <a:t>risposta</a:t>
            </a:r>
            <a:r>
              <a:rPr lang="en-US" sz="6000" dirty="0">
                <a:solidFill>
                  <a:srgbClr val="174876"/>
                </a:solidFill>
                <a:latin typeface="Antonio Bold"/>
              </a:rPr>
              <a:t> ai </a:t>
            </a:r>
            <a:r>
              <a:rPr lang="en-US" sz="6000" dirty="0" err="1">
                <a:solidFill>
                  <a:srgbClr val="174876"/>
                </a:solidFill>
                <a:latin typeface="Antonio Bold"/>
              </a:rPr>
              <a:t>bisogni</a:t>
            </a:r>
            <a:endParaRPr lang="en-US" sz="6000" dirty="0">
              <a:solidFill>
                <a:srgbClr val="174876"/>
              </a:solidFill>
              <a:latin typeface="Antonio Bold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ADCE7E68-A914-35A3-4548-93CF9DB927F6}"/>
              </a:ext>
            </a:extLst>
          </p:cNvPr>
          <p:cNvSpPr txBox="1"/>
          <p:nvPr/>
        </p:nvSpPr>
        <p:spPr>
          <a:xfrm>
            <a:off x="856722" y="5911259"/>
            <a:ext cx="9224580" cy="1839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it-IT" sz="6000" dirty="0">
                <a:solidFill>
                  <a:schemeClr val="bg1"/>
                </a:solidFill>
                <a:latin typeface="Antonio Bold"/>
              </a:rPr>
              <a:t>dei marittimi</a:t>
            </a:r>
            <a:endParaRPr lang="en-US" sz="6000" dirty="0">
              <a:solidFill>
                <a:schemeClr val="bg1"/>
              </a:solidFill>
              <a:latin typeface="Antonio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16782" y="-19050"/>
            <a:ext cx="7854437" cy="3970364"/>
            <a:chOff x="0" y="0"/>
            <a:chExt cx="2068658" cy="104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68658" cy="1045693"/>
            </a:xfrm>
            <a:custGeom>
              <a:avLst/>
              <a:gdLst/>
              <a:ahLst/>
              <a:cxnLst/>
              <a:rect l="l" t="t" r="r" b="b"/>
              <a:pathLst>
                <a:path w="2068658" h="1045693">
                  <a:moveTo>
                    <a:pt x="0" y="0"/>
                  </a:moveTo>
                  <a:lnTo>
                    <a:pt x="2068658" y="0"/>
                  </a:lnTo>
                  <a:lnTo>
                    <a:pt x="2068658" y="1045693"/>
                  </a:lnTo>
                  <a:lnTo>
                    <a:pt x="0" y="10456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75057" y="3951314"/>
            <a:ext cx="2984243" cy="3484032"/>
          </a:xfrm>
          <a:custGeom>
            <a:avLst/>
            <a:gdLst/>
            <a:ahLst/>
            <a:cxnLst/>
            <a:rect l="l" t="t" r="r" b="b"/>
            <a:pathLst>
              <a:path w="2984243" h="3484032">
                <a:moveTo>
                  <a:pt x="0" y="0"/>
                </a:moveTo>
                <a:lnTo>
                  <a:pt x="2984243" y="0"/>
                </a:lnTo>
                <a:lnTo>
                  <a:pt x="2984243" y="3484032"/>
                </a:lnTo>
                <a:lnTo>
                  <a:pt x="0" y="3484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216782" y="5810250"/>
            <a:ext cx="7854437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BUON VENTO!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16782" y="4343400"/>
            <a:ext cx="7854437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BUON VENTO!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16782" y="2514600"/>
            <a:ext cx="7854437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GRAZIE MILLE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902065"/>
            <a:ext cx="448559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Cricenti, C., &amp; Buscema, F.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71218" y="990600"/>
            <a:ext cx="443070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512430" y="8655513"/>
            <a:ext cx="2746870" cy="887440"/>
          </a:xfrm>
          <a:custGeom>
            <a:avLst/>
            <a:gdLst/>
            <a:ahLst/>
            <a:cxnLst/>
            <a:rect l="l" t="t" r="r" b="b"/>
            <a:pathLst>
              <a:path w="2746870" h="887440">
                <a:moveTo>
                  <a:pt x="0" y="0"/>
                </a:moveTo>
                <a:lnTo>
                  <a:pt x="2746870" y="0"/>
                </a:lnTo>
                <a:lnTo>
                  <a:pt x="2746870" y="887439"/>
                </a:lnTo>
                <a:lnTo>
                  <a:pt x="0" y="887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2461" b="-10706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350" y="3352629"/>
            <a:ext cx="5338331" cy="2454328"/>
            <a:chOff x="0" y="0"/>
            <a:chExt cx="1405980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5980" cy="646407"/>
            </a:xfrm>
            <a:custGeom>
              <a:avLst/>
              <a:gdLst/>
              <a:ahLst/>
              <a:cxnLst/>
              <a:rect l="l" t="t" r="r" b="b"/>
              <a:pathLst>
                <a:path w="1405980" h="646407">
                  <a:moveTo>
                    <a:pt x="0" y="0"/>
                  </a:moveTo>
                  <a:lnTo>
                    <a:pt x="1405980" y="0"/>
                  </a:lnTo>
                  <a:lnTo>
                    <a:pt x="1405980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119352" y="1898112"/>
            <a:ext cx="1553067" cy="1553067"/>
          </a:xfrm>
          <a:custGeom>
            <a:avLst/>
            <a:gdLst/>
            <a:ahLst/>
            <a:cxnLst/>
            <a:rect l="l" t="t" r="r" b="b"/>
            <a:pathLst>
              <a:path w="1553067" h="1553067">
                <a:moveTo>
                  <a:pt x="0" y="0"/>
                </a:moveTo>
                <a:lnTo>
                  <a:pt x="1553067" y="0"/>
                </a:lnTo>
                <a:lnTo>
                  <a:pt x="1553067" y="1553067"/>
                </a:lnTo>
                <a:lnTo>
                  <a:pt x="0" y="1553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119352" y="4479081"/>
            <a:ext cx="1553067" cy="1553067"/>
          </a:xfrm>
          <a:custGeom>
            <a:avLst/>
            <a:gdLst/>
            <a:ahLst/>
            <a:cxnLst/>
            <a:rect l="l" t="t" r="r" b="b"/>
            <a:pathLst>
              <a:path w="1553067" h="1553067">
                <a:moveTo>
                  <a:pt x="0" y="0"/>
                </a:moveTo>
                <a:lnTo>
                  <a:pt x="1553067" y="0"/>
                </a:lnTo>
                <a:lnTo>
                  <a:pt x="1553067" y="1553067"/>
                </a:lnTo>
                <a:lnTo>
                  <a:pt x="0" y="1553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119352" y="7036226"/>
            <a:ext cx="1553067" cy="1553067"/>
          </a:xfrm>
          <a:custGeom>
            <a:avLst/>
            <a:gdLst/>
            <a:ahLst/>
            <a:cxnLst/>
            <a:rect l="l" t="t" r="r" b="b"/>
            <a:pathLst>
              <a:path w="1553067" h="1553067">
                <a:moveTo>
                  <a:pt x="0" y="0"/>
                </a:moveTo>
                <a:lnTo>
                  <a:pt x="1553067" y="0"/>
                </a:lnTo>
                <a:lnTo>
                  <a:pt x="1553067" y="1553067"/>
                </a:lnTo>
                <a:lnTo>
                  <a:pt x="0" y="1553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0998475" y="3246000"/>
            <a:ext cx="0" cy="3790226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0324531" y="1898112"/>
            <a:ext cx="1347888" cy="134788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24531" y="4477330"/>
            <a:ext cx="1347888" cy="134788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324531" y="7036226"/>
            <a:ext cx="1347888" cy="134788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0712995" y="2286576"/>
            <a:ext cx="570960" cy="570960"/>
          </a:xfrm>
          <a:custGeom>
            <a:avLst/>
            <a:gdLst/>
            <a:ahLst/>
            <a:cxnLst/>
            <a:rect l="l" t="t" r="r" b="b"/>
            <a:pathLst>
              <a:path w="570960" h="570960">
                <a:moveTo>
                  <a:pt x="0" y="0"/>
                </a:moveTo>
                <a:lnTo>
                  <a:pt x="570960" y="0"/>
                </a:lnTo>
                <a:lnTo>
                  <a:pt x="570960" y="570960"/>
                </a:lnTo>
                <a:lnTo>
                  <a:pt x="0" y="570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0712995" y="4865794"/>
            <a:ext cx="570960" cy="570960"/>
          </a:xfrm>
          <a:custGeom>
            <a:avLst/>
            <a:gdLst/>
            <a:ahLst/>
            <a:cxnLst/>
            <a:rect l="l" t="t" r="r" b="b"/>
            <a:pathLst>
              <a:path w="570960" h="570960">
                <a:moveTo>
                  <a:pt x="0" y="0"/>
                </a:moveTo>
                <a:lnTo>
                  <a:pt x="570960" y="0"/>
                </a:lnTo>
                <a:lnTo>
                  <a:pt x="570960" y="570960"/>
                </a:lnTo>
                <a:lnTo>
                  <a:pt x="0" y="570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577931" y="7286544"/>
            <a:ext cx="844170" cy="847251"/>
          </a:xfrm>
          <a:custGeom>
            <a:avLst/>
            <a:gdLst/>
            <a:ahLst/>
            <a:cxnLst/>
            <a:rect l="l" t="t" r="r" b="b"/>
            <a:pathLst>
              <a:path w="844170" h="847251">
                <a:moveTo>
                  <a:pt x="0" y="0"/>
                </a:moveTo>
                <a:lnTo>
                  <a:pt x="844170" y="0"/>
                </a:lnTo>
                <a:lnTo>
                  <a:pt x="844170" y="847251"/>
                </a:lnTo>
                <a:lnTo>
                  <a:pt x="0" y="847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028700" y="990600"/>
            <a:ext cx="781073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4038429"/>
            <a:ext cx="49530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COSA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76750" y="4381329"/>
            <a:ext cx="5895261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FACCIAMO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1991021" y="1683408"/>
            <a:ext cx="4766191" cy="2137341"/>
            <a:chOff x="0" y="0"/>
            <a:chExt cx="6354921" cy="2849788"/>
          </a:xfrm>
        </p:grpSpPr>
        <p:sp>
          <p:nvSpPr>
            <p:cNvPr id="26" name="TextBox 26"/>
            <p:cNvSpPr txBox="1"/>
            <p:nvPr/>
          </p:nvSpPr>
          <p:spPr>
            <a:xfrm>
              <a:off x="0" y="739048"/>
              <a:ext cx="6354921" cy="211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Canva Sans 1 Italics"/>
                </a:rPr>
                <a:t>Il nostro obiettivo è condurre delle ricerche per migliorare la conoscenza scientifica psicologica sul settore marittimo.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2915065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Canva Sans 1 Bold"/>
                </a:rPr>
                <a:t>Ricerca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991021" y="4264377"/>
            <a:ext cx="4766191" cy="2137341"/>
            <a:chOff x="0" y="0"/>
            <a:chExt cx="6354921" cy="2849788"/>
          </a:xfrm>
        </p:grpSpPr>
        <p:sp>
          <p:nvSpPr>
            <p:cNvPr id="29" name="TextBox 29"/>
            <p:cNvSpPr txBox="1"/>
            <p:nvPr/>
          </p:nvSpPr>
          <p:spPr>
            <a:xfrm>
              <a:off x="0" y="739048"/>
              <a:ext cx="6354921" cy="211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Canva Sans 1 Italics"/>
                </a:rPr>
                <a:t>Attraverso la comprensione dei fattori di rischio a bordo delle navi mercantili possiamo sviluppare interventi che producono benessere.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2915065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Canva Sans 1 Bold"/>
                </a:rPr>
                <a:t>Benessere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991021" y="6821522"/>
            <a:ext cx="4766191" cy="2137341"/>
            <a:chOff x="0" y="0"/>
            <a:chExt cx="6354921" cy="2849788"/>
          </a:xfrm>
        </p:grpSpPr>
        <p:sp>
          <p:nvSpPr>
            <p:cNvPr id="32" name="TextBox 32"/>
            <p:cNvSpPr txBox="1"/>
            <p:nvPr/>
          </p:nvSpPr>
          <p:spPr>
            <a:xfrm>
              <a:off x="0" y="739048"/>
              <a:ext cx="6354921" cy="211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Canva Sans 1 Italics"/>
                </a:rPr>
                <a:t>Il nostro lavoro è rivolto a tutto il settore mercantile con la mission di favorire lo sviluppo sostenibile del settore mercantile.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2915065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Canva Sans 1 Bold"/>
                </a:rPr>
                <a:t>Crescita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15956343" y="536289"/>
            <a:ext cx="1302957" cy="1302957"/>
          </a:xfrm>
          <a:custGeom>
            <a:avLst/>
            <a:gdLst/>
            <a:ahLst/>
            <a:cxnLst/>
            <a:rect l="l" t="t" r="r" b="b"/>
            <a:pathLst>
              <a:path w="1302957" h="1302957">
                <a:moveTo>
                  <a:pt x="0" y="0"/>
                </a:moveTo>
                <a:lnTo>
                  <a:pt x="1302957" y="0"/>
                </a:lnTo>
                <a:lnTo>
                  <a:pt x="1302957" y="1302957"/>
                </a:lnTo>
                <a:lnTo>
                  <a:pt x="0" y="13029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3F016118-5F60-5F39-32A8-AF7CFF1FF5BE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56343" y="7955343"/>
            <a:ext cx="1302957" cy="1302957"/>
          </a:xfrm>
          <a:custGeom>
            <a:avLst/>
            <a:gdLst/>
            <a:ahLst/>
            <a:cxnLst/>
            <a:rect l="l" t="t" r="r" b="b"/>
            <a:pathLst>
              <a:path w="1302957" h="1302957">
                <a:moveTo>
                  <a:pt x="0" y="0"/>
                </a:moveTo>
                <a:lnTo>
                  <a:pt x="1302957" y="0"/>
                </a:lnTo>
                <a:lnTo>
                  <a:pt x="1302957" y="1302957"/>
                </a:lnTo>
                <a:lnTo>
                  <a:pt x="0" y="13029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3105150"/>
            <a:ext cx="9026244" cy="1762760"/>
            <a:chOff x="0" y="0"/>
            <a:chExt cx="2377282" cy="4642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77282" cy="464266"/>
            </a:xfrm>
            <a:custGeom>
              <a:avLst/>
              <a:gdLst/>
              <a:ahLst/>
              <a:cxnLst/>
              <a:rect l="l" t="t" r="r" b="b"/>
              <a:pathLst>
                <a:path w="2377282" h="464266">
                  <a:moveTo>
                    <a:pt x="0" y="0"/>
                  </a:moveTo>
                  <a:lnTo>
                    <a:pt x="2377282" y="0"/>
                  </a:lnTo>
                  <a:lnTo>
                    <a:pt x="2377282" y="464266"/>
                  </a:lnTo>
                  <a:lnTo>
                    <a:pt x="0" y="4642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2600325"/>
            <a:ext cx="7997544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QUESTIONARIO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33475"/>
            <a:ext cx="7997544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IL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66796" y="990600"/>
            <a:ext cx="779250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7362" y="5546915"/>
            <a:ext cx="9071938" cy="2767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 Italics"/>
              </a:rPr>
              <a:t>Abbiamo somministrato, grazie alla collaborazione con diverse associazioni di settore e sindacati, il questionario online indirizzato a tutta la popolazione marittima attualmente navigante in Italia.</a:t>
            </a:r>
          </a:p>
          <a:p>
            <a:pPr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Canva Sans 1 Italics"/>
            </a:endParaRP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 Italics"/>
              </a:rPr>
              <a:t>L’obiettivo del questionare è fornire una mappatura dei principali fattori di stress e dei fattori protetti per i marittimi della marina mercantile.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80898" y="3048000"/>
            <a:ext cx="6493434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Ma come fanno i marittim  ...</a:t>
            </a:r>
          </a:p>
          <a:p>
            <a:pPr marL="0" lvl="0" indent="0" algn="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Per  esplorare i rischi psicosociali e i fattori di protezione nella marina mercantile italiana</a:t>
            </a:r>
          </a:p>
        </p:txBody>
      </p:sp>
      <p:sp>
        <p:nvSpPr>
          <p:cNvPr id="12" name="TextBox 12"/>
          <p:cNvSpPr txBox="1"/>
          <p:nvPr/>
        </p:nvSpPr>
        <p:spPr>
          <a:xfrm rot="-10800000">
            <a:off x="16500888" y="3105150"/>
            <a:ext cx="263112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FFFFFF"/>
                </a:solidFill>
                <a:latin typeface="Canva Sans 1 Bold"/>
              </a:rPr>
              <a:t>e 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AE7FFF9E-2A81-663C-71AC-104254281BCD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62913">
            <a:off x="14968" y="-1590860"/>
            <a:ext cx="10796948" cy="12325779"/>
            <a:chOff x="0" y="0"/>
            <a:chExt cx="2843641" cy="32462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3641" cy="3246296"/>
            </a:xfrm>
            <a:custGeom>
              <a:avLst/>
              <a:gdLst/>
              <a:ahLst/>
              <a:cxnLst/>
              <a:rect l="l" t="t" r="r" b="b"/>
              <a:pathLst>
                <a:path w="2843641" h="3246296">
                  <a:moveTo>
                    <a:pt x="1421820" y="0"/>
                  </a:moveTo>
                  <a:cubicBezTo>
                    <a:pt x="636571" y="0"/>
                    <a:pt x="0" y="726708"/>
                    <a:pt x="0" y="1623148"/>
                  </a:cubicBezTo>
                  <a:cubicBezTo>
                    <a:pt x="0" y="2519587"/>
                    <a:pt x="636571" y="3246296"/>
                    <a:pt x="1421820" y="3246296"/>
                  </a:cubicBezTo>
                  <a:cubicBezTo>
                    <a:pt x="2207070" y="3246296"/>
                    <a:pt x="2843641" y="2519587"/>
                    <a:pt x="2843641" y="1623148"/>
                  </a:cubicBezTo>
                  <a:cubicBezTo>
                    <a:pt x="2843641" y="726708"/>
                    <a:pt x="2207070" y="0"/>
                    <a:pt x="142182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F3F6FA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4956274" cy="10287000"/>
            <a:chOff x="0" y="0"/>
            <a:chExt cx="1305356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5356" cy="2709333"/>
            </a:xfrm>
            <a:custGeom>
              <a:avLst/>
              <a:gdLst/>
              <a:ahLst/>
              <a:cxnLst/>
              <a:rect l="l" t="t" r="r" b="b"/>
              <a:pathLst>
                <a:path w="1305356" h="2709333">
                  <a:moveTo>
                    <a:pt x="0" y="0"/>
                  </a:moveTo>
                  <a:lnTo>
                    <a:pt x="1305356" y="0"/>
                  </a:lnTo>
                  <a:lnTo>
                    <a:pt x="13053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7487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2862262"/>
            <a:ext cx="9902804" cy="2454328"/>
            <a:chOff x="0" y="0"/>
            <a:chExt cx="2608146" cy="6464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08146" cy="646407"/>
            </a:xfrm>
            <a:custGeom>
              <a:avLst/>
              <a:gdLst/>
              <a:ahLst/>
              <a:cxnLst/>
              <a:rect l="l" t="t" r="r" b="b"/>
              <a:pathLst>
                <a:path w="2608146" h="646407">
                  <a:moveTo>
                    <a:pt x="0" y="0"/>
                  </a:moveTo>
                  <a:lnTo>
                    <a:pt x="2608146" y="0"/>
                  </a:lnTo>
                  <a:lnTo>
                    <a:pt x="2608146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956343" y="536289"/>
            <a:ext cx="1302957" cy="1302957"/>
          </a:xfrm>
          <a:custGeom>
            <a:avLst/>
            <a:gdLst/>
            <a:ahLst/>
            <a:cxnLst/>
            <a:rect l="l" t="t" r="r" b="b"/>
            <a:pathLst>
              <a:path w="1302957" h="1302957">
                <a:moveTo>
                  <a:pt x="0" y="0"/>
                </a:moveTo>
                <a:lnTo>
                  <a:pt x="1302957" y="0"/>
                </a:lnTo>
                <a:lnTo>
                  <a:pt x="1302957" y="1302957"/>
                </a:lnTo>
                <a:lnTo>
                  <a:pt x="0" y="13029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736229" y="1317782"/>
            <a:ext cx="1440159" cy="1051316"/>
          </a:xfrm>
          <a:custGeom>
            <a:avLst/>
            <a:gdLst/>
            <a:ahLst/>
            <a:cxnLst/>
            <a:rect l="l" t="t" r="r" b="b"/>
            <a:pathLst>
              <a:path w="1440159" h="1051316">
                <a:moveTo>
                  <a:pt x="0" y="0"/>
                </a:moveTo>
                <a:lnTo>
                  <a:pt x="1440159" y="0"/>
                </a:lnTo>
                <a:lnTo>
                  <a:pt x="1440159" y="1051316"/>
                </a:lnTo>
                <a:lnTo>
                  <a:pt x="0" y="1051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3529012"/>
            <a:ext cx="8488557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COSA ABBIAMO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5700712"/>
            <a:ext cx="6692387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OSSERVATO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990600"/>
            <a:ext cx="775604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091317" y="3975700"/>
            <a:ext cx="1440159" cy="1051316"/>
          </a:xfrm>
          <a:custGeom>
            <a:avLst/>
            <a:gdLst/>
            <a:ahLst/>
            <a:cxnLst/>
            <a:rect l="l" t="t" r="r" b="b"/>
            <a:pathLst>
              <a:path w="1440159" h="1051316">
                <a:moveTo>
                  <a:pt x="0" y="0"/>
                </a:moveTo>
                <a:lnTo>
                  <a:pt x="1440159" y="0"/>
                </a:lnTo>
                <a:lnTo>
                  <a:pt x="1440159" y="1051316"/>
                </a:lnTo>
                <a:lnTo>
                  <a:pt x="0" y="1051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9258925" y="6828587"/>
            <a:ext cx="1440159" cy="1051316"/>
          </a:xfrm>
          <a:custGeom>
            <a:avLst/>
            <a:gdLst/>
            <a:ahLst/>
            <a:cxnLst/>
            <a:rect l="l" t="t" r="r" b="b"/>
            <a:pathLst>
              <a:path w="1440159" h="1051316">
                <a:moveTo>
                  <a:pt x="0" y="0"/>
                </a:moveTo>
                <a:lnTo>
                  <a:pt x="1440159" y="0"/>
                </a:lnTo>
                <a:lnTo>
                  <a:pt x="1440159" y="1051316"/>
                </a:lnTo>
                <a:lnTo>
                  <a:pt x="0" y="1051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1721976" y="4918675"/>
            <a:ext cx="4616643" cy="199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 Italics"/>
              </a:rPr>
              <a:t>Gestione dello stress | Isolamento | Carico di lavoro | Routine lavorativa | Cattiva qualità del sonno | Ambiente di lavoro negativo | Comportamenti atipici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721976" y="4316765"/>
            <a:ext cx="461664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Richieste lavorative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426023" y="2192620"/>
            <a:ext cx="5181798" cy="1592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 Italics"/>
              </a:rPr>
              <a:t>Qualità dell’ambiente di lavoro | Clima di sicurezza | Resilienza | Intelligenza emotiva | Responsabilità | Autoefficacia | Leadership | Supporto | Umorismo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26023" y="1590710"/>
            <a:ext cx="461664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Risorse lavorative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11396" y="7648471"/>
            <a:ext cx="4616643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 Italics"/>
              </a:rPr>
              <a:t>Soddisfazione lavorativa | Salute fisica | Burnout | Atteggiamento sui social | Stile di vita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811396" y="7046560"/>
            <a:ext cx="461664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Outcomes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2E98B395-F45D-598A-4AE9-137DA6B74AE4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5997" y="579502"/>
            <a:ext cx="8327842" cy="3797208"/>
            <a:chOff x="0" y="0"/>
            <a:chExt cx="2193341" cy="1000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3341" cy="1000088"/>
            </a:xfrm>
            <a:custGeom>
              <a:avLst/>
              <a:gdLst/>
              <a:ahLst/>
              <a:cxnLst/>
              <a:rect l="l" t="t" r="r" b="b"/>
              <a:pathLst>
                <a:path w="2193341" h="1000088">
                  <a:moveTo>
                    <a:pt x="47412" y="0"/>
                  </a:moveTo>
                  <a:lnTo>
                    <a:pt x="2145929" y="0"/>
                  </a:lnTo>
                  <a:cubicBezTo>
                    <a:pt x="2158504" y="0"/>
                    <a:pt x="2170563" y="4995"/>
                    <a:pt x="2179455" y="13887"/>
                  </a:cubicBezTo>
                  <a:cubicBezTo>
                    <a:pt x="2188346" y="22778"/>
                    <a:pt x="2193341" y="34837"/>
                    <a:pt x="2193341" y="47412"/>
                  </a:cubicBezTo>
                  <a:lnTo>
                    <a:pt x="2193341" y="952676"/>
                  </a:lnTo>
                  <a:cubicBezTo>
                    <a:pt x="2193341" y="978861"/>
                    <a:pt x="2172114" y="1000088"/>
                    <a:pt x="2145929" y="1000088"/>
                  </a:cubicBezTo>
                  <a:lnTo>
                    <a:pt x="47412" y="1000088"/>
                  </a:lnTo>
                  <a:cubicBezTo>
                    <a:pt x="34837" y="1000088"/>
                    <a:pt x="22778" y="995092"/>
                    <a:pt x="13887" y="986201"/>
                  </a:cubicBezTo>
                  <a:cubicBezTo>
                    <a:pt x="4995" y="977310"/>
                    <a:pt x="0" y="965250"/>
                    <a:pt x="0" y="952676"/>
                  </a:cubicBezTo>
                  <a:lnTo>
                    <a:pt x="0" y="47412"/>
                  </a:lnTo>
                  <a:cubicBezTo>
                    <a:pt x="0" y="34837"/>
                    <a:pt x="4995" y="22778"/>
                    <a:pt x="13887" y="13887"/>
                  </a:cubicBezTo>
                  <a:cubicBezTo>
                    <a:pt x="22778" y="4995"/>
                    <a:pt x="34837" y="0"/>
                    <a:pt x="47412" y="0"/>
                  </a:cubicBezTo>
                  <a:close/>
                </a:path>
              </a:pathLst>
            </a:custGeom>
            <a:solidFill>
              <a:srgbClr val="00BF63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56274" y="4595785"/>
            <a:ext cx="8594728" cy="3708272"/>
            <a:chOff x="0" y="0"/>
            <a:chExt cx="2263632" cy="9766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63632" cy="976664"/>
            </a:xfrm>
            <a:custGeom>
              <a:avLst/>
              <a:gdLst/>
              <a:ahLst/>
              <a:cxnLst/>
              <a:rect l="l" t="t" r="r" b="b"/>
              <a:pathLst>
                <a:path w="2263632" h="976664">
                  <a:moveTo>
                    <a:pt x="45940" y="0"/>
                  </a:moveTo>
                  <a:lnTo>
                    <a:pt x="2217693" y="0"/>
                  </a:lnTo>
                  <a:cubicBezTo>
                    <a:pt x="2243064" y="0"/>
                    <a:pt x="2263632" y="20568"/>
                    <a:pt x="2263632" y="45940"/>
                  </a:cubicBezTo>
                  <a:lnTo>
                    <a:pt x="2263632" y="930725"/>
                  </a:lnTo>
                  <a:cubicBezTo>
                    <a:pt x="2263632" y="942909"/>
                    <a:pt x="2258792" y="954593"/>
                    <a:pt x="2250177" y="963209"/>
                  </a:cubicBezTo>
                  <a:cubicBezTo>
                    <a:pt x="2241561" y="971824"/>
                    <a:pt x="2229876" y="976664"/>
                    <a:pt x="2217693" y="976664"/>
                  </a:cubicBezTo>
                  <a:lnTo>
                    <a:pt x="45940" y="976664"/>
                  </a:lnTo>
                  <a:cubicBezTo>
                    <a:pt x="33756" y="976664"/>
                    <a:pt x="22071" y="971824"/>
                    <a:pt x="13455" y="963209"/>
                  </a:cubicBezTo>
                  <a:cubicBezTo>
                    <a:pt x="4840" y="954593"/>
                    <a:pt x="0" y="942909"/>
                    <a:pt x="0" y="930725"/>
                  </a:cubicBezTo>
                  <a:lnTo>
                    <a:pt x="0" y="45940"/>
                  </a:lnTo>
                  <a:cubicBezTo>
                    <a:pt x="0" y="33756"/>
                    <a:pt x="4840" y="22071"/>
                    <a:pt x="13455" y="13455"/>
                  </a:cubicBezTo>
                  <a:cubicBezTo>
                    <a:pt x="22071" y="4840"/>
                    <a:pt x="33756" y="0"/>
                    <a:pt x="45940" y="0"/>
                  </a:cubicBezTo>
                  <a:close/>
                </a:path>
              </a:pathLst>
            </a:custGeom>
            <a:solidFill>
              <a:srgbClr val="D72B24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35019" y="-39397"/>
            <a:ext cx="7224281" cy="10326397"/>
            <a:chOff x="0" y="0"/>
            <a:chExt cx="1902691" cy="27197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02691" cy="2719709"/>
            </a:xfrm>
            <a:custGeom>
              <a:avLst/>
              <a:gdLst/>
              <a:ahLst/>
              <a:cxnLst/>
              <a:rect l="l" t="t" r="r" b="b"/>
              <a:pathLst>
                <a:path w="1902691" h="2719709">
                  <a:moveTo>
                    <a:pt x="0" y="0"/>
                  </a:moveTo>
                  <a:lnTo>
                    <a:pt x="1902691" y="0"/>
                  </a:lnTo>
                  <a:lnTo>
                    <a:pt x="1902691" y="2719709"/>
                  </a:lnTo>
                  <a:lnTo>
                    <a:pt x="0" y="2719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920844" y="647700"/>
            <a:ext cx="5452631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spc="-1032">
                <a:solidFill>
                  <a:srgbClr val="174876"/>
                </a:solidFill>
                <a:latin typeface="Antonio Bold"/>
              </a:rPr>
              <a:t>CAMPIONE: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69149" y="2411182"/>
            <a:ext cx="6356022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-688">
                <a:solidFill>
                  <a:srgbClr val="174876"/>
                </a:solidFill>
                <a:latin typeface="Antonio Bold"/>
              </a:rPr>
              <a:t>DEMOGRAFICHE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20844" y="3752484"/>
            <a:ext cx="5452631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spc="-1032">
                <a:solidFill>
                  <a:srgbClr val="174876"/>
                </a:solidFill>
                <a:latin typeface="Antonio Bold"/>
              </a:rPr>
              <a:t>848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69149" y="5490399"/>
            <a:ext cx="6356022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-688">
                <a:solidFill>
                  <a:srgbClr val="174876"/>
                </a:solidFill>
                <a:latin typeface="Antonio Bold"/>
              </a:rPr>
              <a:t>MARITTIMI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69149" y="7345414"/>
            <a:ext cx="6356022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-688">
                <a:solidFill>
                  <a:srgbClr val="174876"/>
                </a:solidFill>
                <a:latin typeface="Antonio Bold"/>
              </a:rPr>
              <a:t>519 PER LE ANALISI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668434" y="3017606"/>
            <a:ext cx="4467545" cy="1397204"/>
            <a:chOff x="0" y="0"/>
            <a:chExt cx="1176637" cy="3679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76637" cy="367988"/>
            </a:xfrm>
            <a:custGeom>
              <a:avLst/>
              <a:gdLst/>
              <a:ahLst/>
              <a:cxnLst/>
              <a:rect l="l" t="t" r="r" b="b"/>
              <a:pathLst>
                <a:path w="1176637" h="367988">
                  <a:moveTo>
                    <a:pt x="88379" y="0"/>
                  </a:moveTo>
                  <a:lnTo>
                    <a:pt x="1088258" y="0"/>
                  </a:lnTo>
                  <a:cubicBezTo>
                    <a:pt x="1111698" y="0"/>
                    <a:pt x="1134177" y="9311"/>
                    <a:pt x="1150752" y="25886"/>
                  </a:cubicBezTo>
                  <a:cubicBezTo>
                    <a:pt x="1167326" y="42460"/>
                    <a:pt x="1176637" y="64940"/>
                    <a:pt x="1176637" y="88379"/>
                  </a:cubicBezTo>
                  <a:lnTo>
                    <a:pt x="1176637" y="279609"/>
                  </a:lnTo>
                  <a:cubicBezTo>
                    <a:pt x="1176637" y="328419"/>
                    <a:pt x="1137069" y="367988"/>
                    <a:pt x="1088258" y="367988"/>
                  </a:cubicBezTo>
                  <a:lnTo>
                    <a:pt x="88379" y="367988"/>
                  </a:lnTo>
                  <a:cubicBezTo>
                    <a:pt x="64940" y="367988"/>
                    <a:pt x="42460" y="358676"/>
                    <a:pt x="25886" y="342102"/>
                  </a:cubicBezTo>
                  <a:cubicBezTo>
                    <a:pt x="9311" y="325528"/>
                    <a:pt x="0" y="303048"/>
                    <a:pt x="0" y="279609"/>
                  </a:cubicBezTo>
                  <a:lnTo>
                    <a:pt x="0" y="88379"/>
                  </a:lnTo>
                  <a:cubicBezTo>
                    <a:pt x="0" y="39569"/>
                    <a:pt x="39569" y="0"/>
                    <a:pt x="88379" y="0"/>
                  </a:cubicBezTo>
                  <a:close/>
                </a:path>
              </a:pathLst>
            </a:custGeom>
            <a:solidFill>
              <a:srgbClr val="CB6CE6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78041" y="3322688"/>
            <a:ext cx="3250184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Età media: </a:t>
            </a: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"/>
              </a:rPr>
              <a:t>41.40 (</a:t>
            </a:r>
            <a:r>
              <a:rPr lang="en-US" sz="2600">
                <a:solidFill>
                  <a:srgbClr val="FFFFFF"/>
                </a:solidFill>
                <a:latin typeface="Canva Sans 1 Italics"/>
              </a:rPr>
              <a:t>DS: 13.06</a:t>
            </a:r>
            <a:r>
              <a:rPr lang="en-US" sz="2600">
                <a:solidFill>
                  <a:srgbClr val="FFFFFF"/>
                </a:solidFill>
                <a:latin typeface="Canva Sans 1"/>
              </a:rPr>
              <a:t>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75467" y="777576"/>
            <a:ext cx="5969022" cy="334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Titolo di studio: 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 Italics"/>
              </a:rPr>
              <a:t>Scuola Primaria: 0.2%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 Italics"/>
              </a:rPr>
              <a:t>Scuola Secondaria di Primo Grado: 7.7%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Scuola Secondaria di Secondo Grado: 78.8%</a:t>
            </a: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Italics"/>
              </a:rPr>
              <a:t>Laurea o titolo post-laurea: 6.7%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85783" y="4595785"/>
            <a:ext cx="5108496" cy="3209629"/>
            <a:chOff x="0" y="0"/>
            <a:chExt cx="1345447" cy="8453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45447" cy="845334"/>
            </a:xfrm>
            <a:custGeom>
              <a:avLst/>
              <a:gdLst/>
              <a:ahLst/>
              <a:cxnLst/>
              <a:rect l="l" t="t" r="r" b="b"/>
              <a:pathLst>
                <a:path w="1345447" h="845334">
                  <a:moveTo>
                    <a:pt x="77290" y="0"/>
                  </a:moveTo>
                  <a:lnTo>
                    <a:pt x="1268157" y="0"/>
                  </a:lnTo>
                  <a:cubicBezTo>
                    <a:pt x="1310843" y="0"/>
                    <a:pt x="1345447" y="34604"/>
                    <a:pt x="1345447" y="77290"/>
                  </a:cubicBezTo>
                  <a:lnTo>
                    <a:pt x="1345447" y="768044"/>
                  </a:lnTo>
                  <a:cubicBezTo>
                    <a:pt x="1345447" y="810730"/>
                    <a:pt x="1310843" y="845334"/>
                    <a:pt x="1268157" y="845334"/>
                  </a:cubicBezTo>
                  <a:lnTo>
                    <a:pt x="77290" y="845334"/>
                  </a:lnTo>
                  <a:cubicBezTo>
                    <a:pt x="34604" y="845334"/>
                    <a:pt x="0" y="810730"/>
                    <a:pt x="0" y="768044"/>
                  </a:cubicBezTo>
                  <a:lnTo>
                    <a:pt x="0" y="77290"/>
                  </a:lnTo>
                  <a:cubicBezTo>
                    <a:pt x="0" y="34604"/>
                    <a:pt x="34604" y="0"/>
                    <a:pt x="77290" y="0"/>
                  </a:cubicBezTo>
                  <a:close/>
                </a:path>
              </a:pathLst>
            </a:custGeom>
            <a:solidFill>
              <a:srgbClr val="00BF63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78041" y="4804869"/>
            <a:ext cx="4444671" cy="273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Stato civile: 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"/>
              </a:rPr>
              <a:t>Single: 18.3%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"/>
              </a:rPr>
              <a:t>Fidanzato: 22.5%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"/>
              </a:rPr>
              <a:t>Coniugato: 51.4%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"/>
              </a:rPr>
              <a:t>Separato/divorziato: 7.3%</a:t>
            </a: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"/>
              </a:rPr>
              <a:t>Vedovo: 0.4%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-877730" y="579502"/>
            <a:ext cx="4218041" cy="2261326"/>
            <a:chOff x="0" y="0"/>
            <a:chExt cx="1110924" cy="59557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10924" cy="595576"/>
            </a:xfrm>
            <a:custGeom>
              <a:avLst/>
              <a:gdLst/>
              <a:ahLst/>
              <a:cxnLst/>
              <a:rect l="l" t="t" r="r" b="b"/>
              <a:pathLst>
                <a:path w="1110924" h="595576">
                  <a:moveTo>
                    <a:pt x="93607" y="0"/>
                  </a:moveTo>
                  <a:lnTo>
                    <a:pt x="1017317" y="0"/>
                  </a:lnTo>
                  <a:cubicBezTo>
                    <a:pt x="1042143" y="0"/>
                    <a:pt x="1065953" y="9862"/>
                    <a:pt x="1083507" y="27417"/>
                  </a:cubicBezTo>
                  <a:cubicBezTo>
                    <a:pt x="1101062" y="44972"/>
                    <a:pt x="1110924" y="68781"/>
                    <a:pt x="1110924" y="93607"/>
                  </a:cubicBezTo>
                  <a:lnTo>
                    <a:pt x="1110924" y="501969"/>
                  </a:lnTo>
                  <a:cubicBezTo>
                    <a:pt x="1110924" y="526795"/>
                    <a:pt x="1101062" y="550604"/>
                    <a:pt x="1083507" y="568159"/>
                  </a:cubicBezTo>
                  <a:cubicBezTo>
                    <a:pt x="1065953" y="585713"/>
                    <a:pt x="1042143" y="595576"/>
                    <a:pt x="1017317" y="595576"/>
                  </a:cubicBezTo>
                  <a:lnTo>
                    <a:pt x="93607" y="595576"/>
                  </a:lnTo>
                  <a:cubicBezTo>
                    <a:pt x="68781" y="595576"/>
                    <a:pt x="44972" y="585713"/>
                    <a:pt x="27417" y="568159"/>
                  </a:cubicBezTo>
                  <a:cubicBezTo>
                    <a:pt x="9862" y="550604"/>
                    <a:pt x="0" y="526795"/>
                    <a:pt x="0" y="501969"/>
                  </a:cubicBezTo>
                  <a:lnTo>
                    <a:pt x="0" y="93607"/>
                  </a:lnTo>
                  <a:cubicBezTo>
                    <a:pt x="0" y="68781"/>
                    <a:pt x="9862" y="44972"/>
                    <a:pt x="27417" y="27417"/>
                  </a:cubicBezTo>
                  <a:cubicBezTo>
                    <a:pt x="44972" y="9862"/>
                    <a:pt x="68781" y="0"/>
                    <a:pt x="93607" y="0"/>
                  </a:cubicBezTo>
                  <a:close/>
                </a:path>
              </a:pathLst>
            </a:custGeom>
            <a:solidFill>
              <a:srgbClr val="D72B24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38430" y="828675"/>
            <a:ext cx="3250184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Genere: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Maschile 94.4%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"/>
              </a:rPr>
              <a:t>Femminile 5.4%</a:t>
            </a: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"/>
              </a:rPr>
              <a:t>Altro 0.2%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373595" y="4804869"/>
            <a:ext cx="4444671" cy="319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Convivenza: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"/>
              </a:rPr>
              <a:t>Da solo: 10.4%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"/>
              </a:rPr>
              <a:t>Partner: 21.4%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"/>
              </a:rPr>
              <a:t>Figlio/i: 1.5%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"/>
              </a:rPr>
              <a:t>Parenti/familiari: 24.3%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anva Sans 1"/>
              </a:rPr>
              <a:t>Partner e figlio/i: 41.4%</a:t>
            </a: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"/>
              </a:rPr>
              <a:t>Coinquilini: 1.0%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89FB1FE1-656B-504A-BFB8-DFB174BA44EB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56343" y="7955343"/>
            <a:ext cx="1302957" cy="1302957"/>
          </a:xfrm>
          <a:custGeom>
            <a:avLst/>
            <a:gdLst/>
            <a:ahLst/>
            <a:cxnLst/>
            <a:rect l="l" t="t" r="r" b="b"/>
            <a:pathLst>
              <a:path w="1302957" h="1302957">
                <a:moveTo>
                  <a:pt x="0" y="0"/>
                </a:moveTo>
                <a:lnTo>
                  <a:pt x="1302957" y="0"/>
                </a:lnTo>
                <a:lnTo>
                  <a:pt x="1302957" y="1302957"/>
                </a:lnTo>
                <a:lnTo>
                  <a:pt x="0" y="13029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035019" y="-39397"/>
            <a:ext cx="7224281" cy="3601374"/>
            <a:chOff x="0" y="0"/>
            <a:chExt cx="1902691" cy="9485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02691" cy="948510"/>
            </a:xfrm>
            <a:custGeom>
              <a:avLst/>
              <a:gdLst/>
              <a:ahLst/>
              <a:cxnLst/>
              <a:rect l="l" t="t" r="r" b="b"/>
              <a:pathLst>
                <a:path w="1902691" h="948510">
                  <a:moveTo>
                    <a:pt x="0" y="0"/>
                  </a:moveTo>
                  <a:lnTo>
                    <a:pt x="1902691" y="0"/>
                  </a:lnTo>
                  <a:lnTo>
                    <a:pt x="1902691" y="948510"/>
                  </a:lnTo>
                  <a:lnTo>
                    <a:pt x="0" y="9485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3926" y="4800851"/>
            <a:ext cx="3463240" cy="346324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0" cap="sq">
              <a:solidFill>
                <a:srgbClr val="75D2F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180944" y="3346887"/>
            <a:ext cx="5429930" cy="6940113"/>
            <a:chOff x="0" y="0"/>
            <a:chExt cx="1430105" cy="18278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0105" cy="1827849"/>
            </a:xfrm>
            <a:custGeom>
              <a:avLst/>
              <a:gdLst/>
              <a:ahLst/>
              <a:cxnLst/>
              <a:rect l="l" t="t" r="r" b="b"/>
              <a:pathLst>
                <a:path w="1430105" h="1827849">
                  <a:moveTo>
                    <a:pt x="0" y="0"/>
                  </a:moveTo>
                  <a:lnTo>
                    <a:pt x="1430105" y="0"/>
                  </a:lnTo>
                  <a:lnTo>
                    <a:pt x="1430105" y="1827849"/>
                  </a:lnTo>
                  <a:lnTo>
                    <a:pt x="0" y="1827849"/>
                  </a:lnTo>
                  <a:close/>
                </a:path>
              </a:pathLst>
            </a:custGeom>
            <a:solidFill>
              <a:srgbClr val="17487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3926" y="580651"/>
            <a:ext cx="3463240" cy="346324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0" cap="sq">
              <a:solidFill>
                <a:srgbClr val="75D2F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3180944" y="-873314"/>
            <a:ext cx="5429930" cy="6940113"/>
            <a:chOff x="0" y="0"/>
            <a:chExt cx="1430105" cy="18278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30105" cy="1827849"/>
            </a:xfrm>
            <a:custGeom>
              <a:avLst/>
              <a:gdLst/>
              <a:ahLst/>
              <a:cxnLst/>
              <a:rect l="l" t="t" r="r" b="b"/>
              <a:pathLst>
                <a:path w="1430105" h="1827849">
                  <a:moveTo>
                    <a:pt x="0" y="0"/>
                  </a:moveTo>
                  <a:lnTo>
                    <a:pt x="1430105" y="0"/>
                  </a:lnTo>
                  <a:lnTo>
                    <a:pt x="1430105" y="1827849"/>
                  </a:lnTo>
                  <a:lnTo>
                    <a:pt x="0" y="1827849"/>
                  </a:lnTo>
                  <a:close/>
                </a:path>
              </a:pathLst>
            </a:custGeom>
            <a:solidFill>
              <a:srgbClr val="17487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1365425"/>
            <a:ext cx="1893693" cy="189369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2B24"/>
            </a:solidFill>
            <a:ln w="38100" cap="sq">
              <a:solidFill>
                <a:srgbClr val="FFFCF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 spc="252">
                  <a:solidFill>
                    <a:srgbClr val="FFFCFC"/>
                  </a:solidFill>
                  <a:latin typeface="Canva Sans 1 Bold"/>
                </a:rPr>
                <a:t>Status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534237" y="411074"/>
            <a:ext cx="1015648" cy="1015648"/>
            <a:chOff x="0" y="0"/>
            <a:chExt cx="1354197" cy="1354197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354197" cy="1354197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2B24"/>
              </a:solidFill>
              <a:ln w="38100" cap="sq">
                <a:solidFill>
                  <a:srgbClr val="FFFCF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8100" tIns="38100" rIns="38100" bIns="38100" rtlCol="0" anchor="ctr"/>
              <a:lstStyle/>
              <a:p>
                <a:pPr algn="ctr">
                  <a:lnSpc>
                    <a:spcPts val="364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26833" y="26836"/>
              <a:ext cx="1300531" cy="1300526"/>
              <a:chOff x="0" y="0"/>
              <a:chExt cx="6350000" cy="634997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3143612" y="1871995"/>
            <a:ext cx="1015648" cy="1015648"/>
            <a:chOff x="0" y="0"/>
            <a:chExt cx="1354197" cy="1354197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354197" cy="135419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2B24"/>
              </a:solidFill>
              <a:ln w="38100" cap="sq">
                <a:solidFill>
                  <a:srgbClr val="FFFCF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8100" tIns="38100" rIns="38100" bIns="38100" rtlCol="0" anchor="ctr"/>
              <a:lstStyle/>
              <a:p>
                <a:pPr algn="ctr">
                  <a:lnSpc>
                    <a:spcPts val="364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26833" y="26836"/>
              <a:ext cx="1300531" cy="1300526"/>
              <a:chOff x="0" y="0"/>
              <a:chExt cx="6350000" cy="634997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>
            <a:off x="2425038" y="3181119"/>
            <a:ext cx="1015648" cy="1015648"/>
            <a:chOff x="0" y="0"/>
            <a:chExt cx="1354197" cy="1354197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1354197" cy="13541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72B24"/>
              </a:solidFill>
              <a:ln w="38100" cap="sq">
                <a:solidFill>
                  <a:srgbClr val="FFFCF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8100" tIns="38100" rIns="38100" bIns="38100" rtlCol="0" anchor="ctr"/>
              <a:lstStyle/>
              <a:p>
                <a:pPr algn="ctr">
                  <a:lnSpc>
                    <a:spcPts val="364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26833" y="26836"/>
              <a:ext cx="1300531" cy="1300526"/>
              <a:chOff x="0" y="0"/>
              <a:chExt cx="6350000" cy="634997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28700" y="5649611"/>
            <a:ext cx="1893693" cy="1893693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4436"/>
            </a:solidFill>
            <a:ln w="38100" cap="sq">
              <a:solidFill>
                <a:srgbClr val="FFFCF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 spc="-130">
                  <a:solidFill>
                    <a:srgbClr val="FFFCFC"/>
                  </a:solidFill>
                  <a:latin typeface="Canva Sans 1 Bold"/>
                </a:rPr>
                <a:t>Dipart.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411373" y="4697362"/>
            <a:ext cx="1015648" cy="1015648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2B24"/>
            </a:solidFill>
            <a:ln w="38100" cap="sq">
              <a:solidFill>
                <a:srgbClr val="FFFCF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457719" y="7395940"/>
            <a:ext cx="1015648" cy="1015648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2B24"/>
            </a:solidFill>
            <a:ln w="38100" cap="sq">
              <a:solidFill>
                <a:srgbClr val="FFFCF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48" name="Group 48"/>
          <p:cNvGrpSpPr>
            <a:grpSpLocks noChangeAspect="1"/>
          </p:cNvGrpSpPr>
          <p:nvPr/>
        </p:nvGrpSpPr>
        <p:grpSpPr>
          <a:xfrm>
            <a:off x="2431498" y="4717489"/>
            <a:ext cx="975399" cy="975395"/>
            <a:chOff x="0" y="0"/>
            <a:chExt cx="6350000" cy="634997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50"/>
          <p:cNvGrpSpPr>
            <a:grpSpLocks noChangeAspect="1"/>
          </p:cNvGrpSpPr>
          <p:nvPr/>
        </p:nvGrpSpPr>
        <p:grpSpPr>
          <a:xfrm>
            <a:off x="3236700" y="6108760"/>
            <a:ext cx="975399" cy="975395"/>
            <a:chOff x="0" y="0"/>
            <a:chExt cx="6350000" cy="634997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>
          <a:xfrm>
            <a:off x="2477844" y="7416067"/>
            <a:ext cx="975399" cy="975395"/>
            <a:chOff x="0" y="0"/>
            <a:chExt cx="6350000" cy="6349975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3600062" y="4822281"/>
            <a:ext cx="230708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 Bold"/>
              </a:rPr>
              <a:t>Coperta: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58.4%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5550013" y="4736865"/>
            <a:ext cx="3463240" cy="3463240"/>
            <a:chOff x="0" y="0"/>
            <a:chExt cx="812800" cy="8128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0" cap="sq">
              <a:solidFill>
                <a:srgbClr val="75D2F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5317476" y="4631274"/>
            <a:ext cx="1783841" cy="3780314"/>
            <a:chOff x="0" y="0"/>
            <a:chExt cx="469818" cy="995638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69818" cy="995638"/>
            </a:xfrm>
            <a:custGeom>
              <a:avLst/>
              <a:gdLst/>
              <a:ahLst/>
              <a:cxnLst/>
              <a:rect l="l" t="t" r="r" b="b"/>
              <a:pathLst>
                <a:path w="469818" h="995638">
                  <a:moveTo>
                    <a:pt x="0" y="0"/>
                  </a:moveTo>
                  <a:lnTo>
                    <a:pt x="469818" y="0"/>
                  </a:lnTo>
                  <a:lnTo>
                    <a:pt x="469818" y="995638"/>
                  </a:lnTo>
                  <a:lnTo>
                    <a:pt x="0" y="995638"/>
                  </a:lnTo>
                  <a:close/>
                </a:path>
              </a:pathLst>
            </a:custGeom>
            <a:solidFill>
              <a:srgbClr val="17487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6334787" y="5521639"/>
            <a:ext cx="1893693" cy="1893693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6CE6"/>
            </a:solidFill>
            <a:ln w="38100" cap="sq">
              <a:solidFill>
                <a:srgbClr val="FFFCF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 spc="-130">
                  <a:solidFill>
                    <a:srgbClr val="FFFCFC"/>
                  </a:solidFill>
                  <a:latin typeface="Canva Sans 1 Bold"/>
                </a:rPr>
                <a:t>Tipo Nave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7619105" y="4567288"/>
            <a:ext cx="1015648" cy="1015648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2B24"/>
            </a:solidFill>
            <a:ln w="38100" cap="sq">
              <a:solidFill>
                <a:srgbClr val="FFFCF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8502582" y="6149619"/>
            <a:ext cx="1015648" cy="1015648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2B24"/>
            </a:solidFill>
            <a:ln w="38100" cap="sq">
              <a:solidFill>
                <a:srgbClr val="FFFCF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7619105" y="7482007"/>
            <a:ext cx="1015648" cy="1015648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2B24"/>
            </a:solidFill>
            <a:ln w="38100" cap="sq">
              <a:solidFill>
                <a:srgbClr val="FFFCF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73" name="Group 73"/>
          <p:cNvGrpSpPr>
            <a:grpSpLocks noChangeAspect="1"/>
          </p:cNvGrpSpPr>
          <p:nvPr/>
        </p:nvGrpSpPr>
        <p:grpSpPr>
          <a:xfrm>
            <a:off x="7639230" y="4587415"/>
            <a:ext cx="975399" cy="975395"/>
            <a:chOff x="0" y="0"/>
            <a:chExt cx="6350000" cy="6349975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75"/>
          <p:cNvGrpSpPr>
            <a:grpSpLocks noChangeAspect="1"/>
          </p:cNvGrpSpPr>
          <p:nvPr/>
        </p:nvGrpSpPr>
        <p:grpSpPr>
          <a:xfrm>
            <a:off x="8525554" y="6169745"/>
            <a:ext cx="975399" cy="975395"/>
            <a:chOff x="0" y="0"/>
            <a:chExt cx="6350000" cy="6349975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77"/>
          <p:cNvGrpSpPr>
            <a:grpSpLocks noChangeAspect="1"/>
          </p:cNvGrpSpPr>
          <p:nvPr/>
        </p:nvGrpSpPr>
        <p:grpSpPr>
          <a:xfrm>
            <a:off x="7639230" y="7502134"/>
            <a:ext cx="975399" cy="975395"/>
            <a:chOff x="0" y="0"/>
            <a:chExt cx="6350000" cy="6349975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" name="TextBox 79"/>
          <p:cNvSpPr txBox="1"/>
          <p:nvPr/>
        </p:nvSpPr>
        <p:spPr>
          <a:xfrm>
            <a:off x="8807794" y="4692207"/>
            <a:ext cx="491168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Cargo: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32.2%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9670053" y="6274537"/>
            <a:ext cx="420964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 Bold"/>
              </a:rPr>
              <a:t>Passeggeri</a:t>
            </a:r>
            <a:r>
              <a:rPr lang="en-US" sz="2100">
                <a:solidFill>
                  <a:srgbClr val="FFFFFF"/>
                </a:solidFill>
                <a:latin typeface="Canva Sans 1"/>
              </a:rPr>
              <a:t>: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48.4%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807794" y="7619892"/>
            <a:ext cx="420964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Operativa: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19.5%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11791501" y="4756992"/>
            <a:ext cx="3463240" cy="346324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0" cap="sq">
              <a:solidFill>
                <a:srgbClr val="75D2F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5" name="Freeform 85"/>
          <p:cNvSpPr/>
          <p:nvPr/>
        </p:nvSpPr>
        <p:spPr>
          <a:xfrm>
            <a:off x="12404305" y="5388453"/>
            <a:ext cx="2237633" cy="2265957"/>
          </a:xfrm>
          <a:custGeom>
            <a:avLst/>
            <a:gdLst/>
            <a:ahLst/>
            <a:cxnLst/>
            <a:rect l="l" t="t" r="r" b="b"/>
            <a:pathLst>
              <a:path w="2237633" h="2265957">
                <a:moveTo>
                  <a:pt x="0" y="0"/>
                </a:moveTo>
                <a:lnTo>
                  <a:pt x="2237632" y="0"/>
                </a:lnTo>
                <a:lnTo>
                  <a:pt x="2237632" y="2265957"/>
                </a:lnTo>
                <a:lnTo>
                  <a:pt x="0" y="22659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7" name="TextBox 87"/>
          <p:cNvSpPr txBox="1"/>
          <p:nvPr/>
        </p:nvSpPr>
        <p:spPr>
          <a:xfrm>
            <a:off x="10920844" y="647700"/>
            <a:ext cx="5452631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spc="-1032">
                <a:solidFill>
                  <a:srgbClr val="174876"/>
                </a:solidFill>
                <a:latin typeface="Antonio Bold"/>
              </a:rPr>
              <a:t>CAMPIONE: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0469149" y="2411182"/>
            <a:ext cx="6356022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-688">
                <a:solidFill>
                  <a:srgbClr val="174876"/>
                </a:solidFill>
                <a:latin typeface="Antonio Bold"/>
              </a:rPr>
              <a:t>DATI DI NAVIGAZIONE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3722926" y="535993"/>
            <a:ext cx="491168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Comandante/Direttore/Commissario: 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32.8%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4311083" y="1996914"/>
            <a:ext cx="420964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Ufficiali: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45.7%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3651436" y="3341589"/>
            <a:ext cx="420964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Sottoufficiali/Comuni: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21.6%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381199" y="6213553"/>
            <a:ext cx="1444826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Macchina: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29.3%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646408" y="7533825"/>
            <a:ext cx="2455842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Hotelleria: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12.3%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4994362" y="4822281"/>
            <a:ext cx="491168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Zona specifica: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38.6%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5587785" y="6274537"/>
            <a:ext cx="420964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Tutta europa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11.9%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5167249" y="7533825"/>
            <a:ext cx="420964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Oceaniche: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19.5%</a:t>
            </a:r>
          </a:p>
        </p:txBody>
      </p:sp>
      <p:grpSp>
        <p:nvGrpSpPr>
          <p:cNvPr id="97" name="Group 97"/>
          <p:cNvGrpSpPr/>
          <p:nvPr/>
        </p:nvGrpSpPr>
        <p:grpSpPr>
          <a:xfrm>
            <a:off x="12235712" y="7504624"/>
            <a:ext cx="498172" cy="498172"/>
            <a:chOff x="0" y="0"/>
            <a:chExt cx="812800" cy="81280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2B24"/>
            </a:solidFill>
            <a:ln w="38100" cap="sq">
              <a:solidFill>
                <a:srgbClr val="FFFCF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00" name="TextBox 100"/>
          <p:cNvSpPr txBox="1"/>
          <p:nvPr/>
        </p:nvSpPr>
        <p:spPr>
          <a:xfrm>
            <a:off x="10413428" y="8114750"/>
            <a:ext cx="2216736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Acque nazionali:</a:t>
            </a:r>
          </a:p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22.7%</a:t>
            </a:r>
          </a:p>
        </p:txBody>
      </p:sp>
      <p:grpSp>
        <p:nvGrpSpPr>
          <p:cNvPr id="101" name="Group 101"/>
          <p:cNvGrpSpPr/>
          <p:nvPr/>
        </p:nvGrpSpPr>
        <p:grpSpPr>
          <a:xfrm>
            <a:off x="14334265" y="7571925"/>
            <a:ext cx="498172" cy="498172"/>
            <a:chOff x="0" y="0"/>
            <a:chExt cx="812800" cy="81280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2B24"/>
            </a:solidFill>
            <a:ln w="38100" cap="sq">
              <a:solidFill>
                <a:srgbClr val="FFFCF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14918162" y="6300470"/>
            <a:ext cx="498172" cy="498172"/>
            <a:chOff x="0" y="0"/>
            <a:chExt cx="812800" cy="81280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2B24"/>
            </a:solidFill>
            <a:ln w="38100" cap="sq">
              <a:solidFill>
                <a:srgbClr val="FFFCF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TextBox 10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14135294" y="4846153"/>
            <a:ext cx="498172" cy="498172"/>
            <a:chOff x="0" y="0"/>
            <a:chExt cx="812800" cy="81280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2B24"/>
            </a:solidFill>
            <a:ln w="38100" cap="sq">
              <a:solidFill>
                <a:srgbClr val="FFFCF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10" name="TextBox 110"/>
          <p:cNvSpPr txBox="1"/>
          <p:nvPr/>
        </p:nvSpPr>
        <p:spPr>
          <a:xfrm>
            <a:off x="12548599" y="5887461"/>
            <a:ext cx="1949045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-108">
                <a:solidFill>
                  <a:srgbClr val="FFFFFF"/>
                </a:solidFill>
                <a:latin typeface="Antonio Bold"/>
              </a:rPr>
              <a:t>TRATTE</a:t>
            </a:r>
          </a:p>
        </p:txBody>
      </p:sp>
      <p:sp>
        <p:nvSpPr>
          <p:cNvPr id="111" name="TextBox 9">
            <a:extLst>
              <a:ext uri="{FF2B5EF4-FFF2-40B4-BE49-F238E27FC236}">
                <a16:creationId xmlns:a16="http://schemas.microsoft.com/office/drawing/2014/main" id="{B140D178-FB4B-9C77-6079-9B12CF6747C7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350" y="1346835"/>
            <a:ext cx="4995431" cy="2454328"/>
            <a:chOff x="0" y="0"/>
            <a:chExt cx="1315669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5669" cy="646407"/>
            </a:xfrm>
            <a:custGeom>
              <a:avLst/>
              <a:gdLst/>
              <a:ahLst/>
              <a:cxnLst/>
              <a:rect l="l" t="t" r="r" b="b"/>
              <a:pathLst>
                <a:path w="1315669" h="646407">
                  <a:moveTo>
                    <a:pt x="0" y="0"/>
                  </a:moveTo>
                  <a:lnTo>
                    <a:pt x="1315669" y="0"/>
                  </a:lnTo>
                  <a:lnTo>
                    <a:pt x="1315669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43050" y="1346835"/>
            <a:ext cx="3086100" cy="2488475"/>
            <a:chOff x="0" y="0"/>
            <a:chExt cx="812800" cy="6554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55401"/>
            </a:xfrm>
            <a:custGeom>
              <a:avLst/>
              <a:gdLst/>
              <a:ahLst/>
              <a:cxnLst/>
              <a:rect l="l" t="t" r="r" b="b"/>
              <a:pathLst>
                <a:path w="812800" h="655401">
                  <a:moveTo>
                    <a:pt x="406400" y="0"/>
                  </a:moveTo>
                  <a:lnTo>
                    <a:pt x="812800" y="655401"/>
                  </a:lnTo>
                  <a:lnTo>
                    <a:pt x="0" y="65540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1B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032635"/>
            <a:ext cx="49530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RISU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09556" y="2356485"/>
            <a:ext cx="65532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LTATI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917902"/>
            <a:ext cx="7403852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 Italics"/>
              </a:rPr>
              <a:t>Nelle variabili presentate </a:t>
            </a:r>
            <a:r>
              <a:rPr lang="en-US" sz="2100">
                <a:solidFill>
                  <a:srgbClr val="FFFFFF"/>
                </a:solidFill>
                <a:latin typeface="Canva Sans 1 Bold Italics"/>
              </a:rPr>
              <a:t>non sono presenti differenze significative</a:t>
            </a:r>
            <a:r>
              <a:rPr lang="en-US" sz="2100">
                <a:solidFill>
                  <a:srgbClr val="FFFFFF"/>
                </a:solidFill>
                <a:latin typeface="Canva Sans 1 Italics"/>
              </a:rPr>
              <a:t> a seconda dello status a bordo. </a:t>
            </a: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 Italics"/>
              </a:rPr>
              <a:t>Tuttavia, è possible notare come siano presenti, in generale, bassi livelli di supporto tra colleghi e di leadership trasformativa, con un più evidente </a:t>
            </a:r>
            <a:r>
              <a:rPr lang="en-US" sz="2100">
                <a:solidFill>
                  <a:srgbClr val="FFFFFF"/>
                </a:solidFill>
                <a:latin typeface="Canva Sans 1 Bold Italics"/>
              </a:rPr>
              <a:t>decremento nell’utilizzo dell’umorismo</a:t>
            </a:r>
            <a:r>
              <a:rPr lang="en-US" sz="2100">
                <a:solidFill>
                  <a:srgbClr val="FFFFFF"/>
                </a:solidFill>
                <a:latin typeface="Canva Sans 1 Italics"/>
              </a:rPr>
              <a:t> e del </a:t>
            </a:r>
            <a:r>
              <a:rPr lang="en-US" sz="2100">
                <a:solidFill>
                  <a:srgbClr val="FFFFFF"/>
                </a:solidFill>
                <a:latin typeface="Canva Sans 1 Bold Italics"/>
              </a:rPr>
              <a:t>supporto dei colleghi</a:t>
            </a:r>
            <a:r>
              <a:rPr lang="en-US" sz="2100">
                <a:solidFill>
                  <a:srgbClr val="FFFFFF"/>
                </a:solidFill>
                <a:latin typeface="Canva Sans 1 Italics"/>
              </a:rPr>
              <a:t> passando da status superiori (Comandanti-Direttori-CapiCommissari) a status inferiori (es. Comuni).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315991"/>
            <a:ext cx="461664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Risorse lavorative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76720" y="990600"/>
            <a:ext cx="748258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776720" y="1651770"/>
            <a:ext cx="7177186" cy="3712380"/>
            <a:chOff x="0" y="0"/>
            <a:chExt cx="9569581" cy="4949840"/>
          </a:xfrm>
        </p:grpSpPr>
        <p:sp>
          <p:nvSpPr>
            <p:cNvPr id="15" name="TextBox 15"/>
            <p:cNvSpPr txBox="1"/>
            <p:nvPr/>
          </p:nvSpPr>
          <p:spPr>
            <a:xfrm>
              <a:off x="1577935" y="-38100"/>
              <a:ext cx="211392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Comandanti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362369" y="-38100"/>
              <a:ext cx="1326773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Ufficiali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359652" y="-38100"/>
              <a:ext cx="201558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Sottufficiali</a:t>
              </a:r>
            </a:p>
          </p:txBody>
        </p: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1309730" y="143042"/>
              <a:ext cx="4915820" cy="134102"/>
              <a:chOff x="900112" y="-619760"/>
              <a:chExt cx="5586571" cy="152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900112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5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5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4064476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6334284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020573" y="4491553"/>
              <a:ext cx="170980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Resilienza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226241" y="4491553"/>
              <a:ext cx="1634788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Supporto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065364" y="4491553"/>
              <a:ext cx="2292866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Autoefficacia</a:t>
              </a:r>
            </a:p>
          </p:txBody>
        </p: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517690" y="688391"/>
              <a:ext cx="9051891" cy="3662460"/>
              <a:chOff x="0" y="0"/>
              <a:chExt cx="10287000" cy="416219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0" y="826089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0" y="1658527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0" y="2490966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0" y="3323405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0" y="4155844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39812" y="440197"/>
              <a:ext cx="299076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5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34783" y="1172689"/>
              <a:ext cx="30410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4 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43723" y="1905181"/>
              <a:ext cx="29516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3 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4898" y="2637673"/>
              <a:ext cx="283989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2 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0765" y="3370165"/>
              <a:ext cx="27812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1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4102657"/>
              <a:ext cx="338887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0 </a:t>
              </a:r>
            </a:p>
          </p:txBody>
        </p:sp>
        <p:grpSp>
          <p:nvGrpSpPr>
            <p:cNvPr id="38" name="Group 38"/>
            <p:cNvGrpSpPr>
              <a:grpSpLocks noChangeAspect="1"/>
            </p:cNvGrpSpPr>
            <p:nvPr/>
          </p:nvGrpSpPr>
          <p:grpSpPr>
            <a:xfrm>
              <a:off x="517690" y="1049049"/>
              <a:ext cx="9051891" cy="3301801"/>
              <a:chOff x="0" y="409869"/>
              <a:chExt cx="10287000" cy="3752324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742845"/>
                <a:ext cx="1011767" cy="3419349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3419349">
                    <a:moveTo>
                      <a:pt x="0" y="3419349"/>
                    </a:moveTo>
                    <a:lnTo>
                      <a:pt x="0" y="116353"/>
                    </a:lnTo>
                    <a:cubicBezTo>
                      <a:pt x="0" y="52093"/>
                      <a:pt x="52093" y="0"/>
                      <a:pt x="116353" y="0"/>
                    </a:cubicBezTo>
                    <a:lnTo>
                      <a:pt x="895413" y="0"/>
                    </a:lnTo>
                    <a:cubicBezTo>
                      <a:pt x="959673" y="0"/>
                      <a:pt x="1011767" y="52093"/>
                      <a:pt x="1011767" y="116353"/>
                    </a:cubicBezTo>
                    <a:lnTo>
                      <a:pt x="1011767" y="3419349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3600450" y="1575283"/>
                <a:ext cx="1011767" cy="2586910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2586910">
                    <a:moveTo>
                      <a:pt x="0" y="2586911"/>
                    </a:moveTo>
                    <a:lnTo>
                      <a:pt x="0" y="116354"/>
                    </a:lnTo>
                    <a:cubicBezTo>
                      <a:pt x="0" y="85495"/>
                      <a:pt x="12259" y="55900"/>
                      <a:pt x="34079" y="34080"/>
                    </a:cubicBezTo>
                    <a:cubicBezTo>
                      <a:pt x="55900" y="12259"/>
                      <a:pt x="85494" y="0"/>
                      <a:pt x="116353" y="0"/>
                    </a:cubicBezTo>
                    <a:lnTo>
                      <a:pt x="895414" y="0"/>
                    </a:lnTo>
                    <a:cubicBezTo>
                      <a:pt x="959674" y="1"/>
                      <a:pt x="1011767" y="52094"/>
                      <a:pt x="1011767" y="116354"/>
                    </a:cubicBezTo>
                    <a:lnTo>
                      <a:pt x="1011767" y="2586911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7200900" y="493254"/>
                <a:ext cx="1011767" cy="3668939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3668939">
                    <a:moveTo>
                      <a:pt x="0" y="3668940"/>
                    </a:moveTo>
                    <a:lnTo>
                      <a:pt x="0" y="116354"/>
                    </a:lnTo>
                    <a:cubicBezTo>
                      <a:pt x="0" y="85495"/>
                      <a:pt x="12259" y="55900"/>
                      <a:pt x="34079" y="34079"/>
                    </a:cubicBezTo>
                    <a:cubicBezTo>
                      <a:pt x="55900" y="12259"/>
                      <a:pt x="85495" y="0"/>
                      <a:pt x="116353" y="0"/>
                    </a:cubicBezTo>
                    <a:lnTo>
                      <a:pt x="895414" y="0"/>
                    </a:lnTo>
                    <a:cubicBezTo>
                      <a:pt x="926272" y="0"/>
                      <a:pt x="955867" y="12259"/>
                      <a:pt x="977688" y="34079"/>
                    </a:cubicBezTo>
                    <a:cubicBezTo>
                      <a:pt x="999508" y="55900"/>
                      <a:pt x="1011767" y="85495"/>
                      <a:pt x="1011767" y="116354"/>
                    </a:cubicBezTo>
                    <a:lnTo>
                      <a:pt x="1011767" y="366894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1037167" y="993041"/>
                <a:ext cx="1011767" cy="3169153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3169153">
                    <a:moveTo>
                      <a:pt x="0" y="3169153"/>
                    </a:moveTo>
                    <a:lnTo>
                      <a:pt x="0" y="116353"/>
                    </a:lnTo>
                    <a:cubicBezTo>
                      <a:pt x="0" y="52093"/>
                      <a:pt x="52093" y="0"/>
                      <a:pt x="116353" y="0"/>
                    </a:cubicBezTo>
                    <a:lnTo>
                      <a:pt x="895413" y="0"/>
                    </a:lnTo>
                    <a:cubicBezTo>
                      <a:pt x="959673" y="0"/>
                      <a:pt x="1011766" y="52093"/>
                      <a:pt x="1011766" y="116353"/>
                    </a:cubicBezTo>
                    <a:lnTo>
                      <a:pt x="1011766" y="3169153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4637617" y="1825630"/>
                <a:ext cx="1011767" cy="2336564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2336564">
                    <a:moveTo>
                      <a:pt x="0" y="2336564"/>
                    </a:moveTo>
                    <a:lnTo>
                      <a:pt x="0" y="116353"/>
                    </a:lnTo>
                    <a:cubicBezTo>
                      <a:pt x="0" y="85494"/>
                      <a:pt x="12258" y="55899"/>
                      <a:pt x="34079" y="34079"/>
                    </a:cubicBezTo>
                    <a:cubicBezTo>
                      <a:pt x="55899" y="12258"/>
                      <a:pt x="85494" y="0"/>
                      <a:pt x="116353" y="0"/>
                    </a:cubicBezTo>
                    <a:lnTo>
                      <a:pt x="895413" y="0"/>
                    </a:lnTo>
                    <a:cubicBezTo>
                      <a:pt x="926272" y="0"/>
                      <a:pt x="955867" y="12258"/>
                      <a:pt x="977687" y="34079"/>
                    </a:cubicBezTo>
                    <a:cubicBezTo>
                      <a:pt x="999508" y="55899"/>
                      <a:pt x="1011766" y="85494"/>
                      <a:pt x="1011766" y="116353"/>
                    </a:cubicBezTo>
                    <a:lnTo>
                      <a:pt x="1011766" y="2336564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8238067" y="493254"/>
                <a:ext cx="1011766" cy="3668939"/>
              </a:xfrm>
              <a:custGeom>
                <a:avLst/>
                <a:gdLst/>
                <a:ahLst/>
                <a:cxnLst/>
                <a:rect l="l" t="t" r="r" b="b"/>
                <a:pathLst>
                  <a:path w="1011766" h="3668939">
                    <a:moveTo>
                      <a:pt x="0" y="3668940"/>
                    </a:moveTo>
                    <a:lnTo>
                      <a:pt x="0" y="116354"/>
                    </a:lnTo>
                    <a:cubicBezTo>
                      <a:pt x="0" y="52094"/>
                      <a:pt x="52093" y="1"/>
                      <a:pt x="116353" y="0"/>
                    </a:cubicBezTo>
                    <a:lnTo>
                      <a:pt x="895413" y="0"/>
                    </a:lnTo>
                    <a:cubicBezTo>
                      <a:pt x="959673" y="1"/>
                      <a:pt x="1011766" y="52094"/>
                      <a:pt x="1011766" y="116354"/>
                    </a:cubicBezTo>
                    <a:lnTo>
                      <a:pt x="1011766" y="366894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2074333" y="826244"/>
                <a:ext cx="1011767" cy="3335950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3335950">
                    <a:moveTo>
                      <a:pt x="0" y="3335950"/>
                    </a:moveTo>
                    <a:lnTo>
                      <a:pt x="0" y="116353"/>
                    </a:lnTo>
                    <a:cubicBezTo>
                      <a:pt x="0" y="52093"/>
                      <a:pt x="52093" y="0"/>
                      <a:pt x="116353" y="0"/>
                    </a:cubicBezTo>
                    <a:lnTo>
                      <a:pt x="895414" y="0"/>
                    </a:lnTo>
                    <a:cubicBezTo>
                      <a:pt x="959674" y="0"/>
                      <a:pt x="1011767" y="52093"/>
                      <a:pt x="1011767" y="116353"/>
                    </a:cubicBezTo>
                    <a:lnTo>
                      <a:pt x="1011767" y="3335950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5674783" y="1909078"/>
                <a:ext cx="1011767" cy="2253115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2253115">
                    <a:moveTo>
                      <a:pt x="0" y="2253116"/>
                    </a:moveTo>
                    <a:lnTo>
                      <a:pt x="0" y="116354"/>
                    </a:lnTo>
                    <a:cubicBezTo>
                      <a:pt x="0" y="52094"/>
                      <a:pt x="52093" y="1"/>
                      <a:pt x="116353" y="0"/>
                    </a:cubicBezTo>
                    <a:lnTo>
                      <a:pt x="895414" y="0"/>
                    </a:lnTo>
                    <a:cubicBezTo>
                      <a:pt x="926272" y="0"/>
                      <a:pt x="955867" y="12259"/>
                      <a:pt x="977688" y="34079"/>
                    </a:cubicBezTo>
                    <a:cubicBezTo>
                      <a:pt x="999508" y="55900"/>
                      <a:pt x="1011767" y="85495"/>
                      <a:pt x="1011767" y="116354"/>
                    </a:cubicBezTo>
                    <a:lnTo>
                      <a:pt x="1011767" y="2253116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9275233" y="409869"/>
                <a:ext cx="1011767" cy="3752324"/>
              </a:xfrm>
              <a:custGeom>
                <a:avLst/>
                <a:gdLst/>
                <a:ahLst/>
                <a:cxnLst/>
                <a:rect l="l" t="t" r="r" b="b"/>
                <a:pathLst>
                  <a:path w="1011767" h="3752324">
                    <a:moveTo>
                      <a:pt x="0" y="3752325"/>
                    </a:moveTo>
                    <a:lnTo>
                      <a:pt x="0" y="116354"/>
                    </a:lnTo>
                    <a:cubicBezTo>
                      <a:pt x="0" y="85495"/>
                      <a:pt x="12259" y="55900"/>
                      <a:pt x="34079" y="34079"/>
                    </a:cubicBezTo>
                    <a:cubicBezTo>
                      <a:pt x="55900" y="12259"/>
                      <a:pt x="85495" y="0"/>
                      <a:pt x="116353" y="0"/>
                    </a:cubicBezTo>
                    <a:lnTo>
                      <a:pt x="895414" y="0"/>
                    </a:lnTo>
                    <a:cubicBezTo>
                      <a:pt x="926272" y="0"/>
                      <a:pt x="955867" y="12259"/>
                      <a:pt x="977688" y="34079"/>
                    </a:cubicBezTo>
                    <a:cubicBezTo>
                      <a:pt x="999508" y="55900"/>
                      <a:pt x="1011767" y="85495"/>
                      <a:pt x="1011767" y="116354"/>
                    </a:cubicBezTo>
                    <a:lnTo>
                      <a:pt x="1011767" y="3752325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8" name="Group 48"/>
          <p:cNvGrpSpPr/>
          <p:nvPr/>
        </p:nvGrpSpPr>
        <p:grpSpPr>
          <a:xfrm>
            <a:off x="9776720" y="5904643"/>
            <a:ext cx="3708736" cy="3353657"/>
            <a:chOff x="0" y="0"/>
            <a:chExt cx="4289553" cy="4471542"/>
          </a:xfrm>
        </p:grpSpPr>
        <p:sp>
          <p:nvSpPr>
            <p:cNvPr id="49" name="TextBox 49"/>
            <p:cNvSpPr txBox="1"/>
            <p:nvPr/>
          </p:nvSpPr>
          <p:spPr>
            <a:xfrm>
              <a:off x="1444093" y="4013256"/>
              <a:ext cx="1916263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Leadership</a:t>
              </a:r>
            </a:p>
          </p:txBody>
        </p:sp>
        <p:grpSp>
          <p:nvGrpSpPr>
            <p:cNvPr id="50" name="Group 50"/>
            <p:cNvGrpSpPr>
              <a:grpSpLocks noChangeAspect="1"/>
            </p:cNvGrpSpPr>
            <p:nvPr/>
          </p:nvGrpSpPr>
          <p:grpSpPr>
            <a:xfrm>
              <a:off x="517690" y="210093"/>
              <a:ext cx="3769069" cy="3662460"/>
              <a:chOff x="0" y="0"/>
              <a:chExt cx="4283349" cy="4162193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-6350"/>
                <a:ext cx="428334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283349" h="12700">
                    <a:moveTo>
                      <a:pt x="0" y="0"/>
                    </a:moveTo>
                    <a:lnTo>
                      <a:pt x="4283349" y="0"/>
                    </a:lnTo>
                    <a:lnTo>
                      <a:pt x="4283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2"/>
              <p:cNvSpPr/>
              <p:nvPr/>
            </p:nvSpPr>
            <p:spPr>
              <a:xfrm>
                <a:off x="0" y="826089"/>
                <a:ext cx="428334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283349" h="12700">
                    <a:moveTo>
                      <a:pt x="0" y="0"/>
                    </a:moveTo>
                    <a:lnTo>
                      <a:pt x="4283349" y="0"/>
                    </a:lnTo>
                    <a:lnTo>
                      <a:pt x="4283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3"/>
              <p:cNvSpPr/>
              <p:nvPr/>
            </p:nvSpPr>
            <p:spPr>
              <a:xfrm>
                <a:off x="0" y="1658527"/>
                <a:ext cx="428334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283349" h="12700">
                    <a:moveTo>
                      <a:pt x="0" y="0"/>
                    </a:moveTo>
                    <a:lnTo>
                      <a:pt x="4283349" y="0"/>
                    </a:lnTo>
                    <a:lnTo>
                      <a:pt x="4283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0" y="2490966"/>
                <a:ext cx="428334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283349" h="12700">
                    <a:moveTo>
                      <a:pt x="0" y="0"/>
                    </a:moveTo>
                    <a:lnTo>
                      <a:pt x="4283349" y="0"/>
                    </a:lnTo>
                    <a:lnTo>
                      <a:pt x="4283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0" y="3323405"/>
                <a:ext cx="428334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283349" h="12700">
                    <a:moveTo>
                      <a:pt x="0" y="0"/>
                    </a:moveTo>
                    <a:lnTo>
                      <a:pt x="4283349" y="0"/>
                    </a:lnTo>
                    <a:lnTo>
                      <a:pt x="4283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0" y="4155844"/>
                <a:ext cx="428334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283349" h="12700">
                    <a:moveTo>
                      <a:pt x="0" y="0"/>
                    </a:moveTo>
                    <a:lnTo>
                      <a:pt x="4283349" y="0"/>
                    </a:lnTo>
                    <a:lnTo>
                      <a:pt x="4283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39812" y="-38100"/>
              <a:ext cx="299076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5 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34783" y="694392"/>
              <a:ext cx="30410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4 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43723" y="1426884"/>
              <a:ext cx="29516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3 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54898" y="2159376"/>
              <a:ext cx="283989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2 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60765" y="2891868"/>
              <a:ext cx="27812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1 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3624360"/>
              <a:ext cx="338887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0 </a:t>
              </a:r>
            </a:p>
          </p:txBody>
        </p: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517690" y="204506"/>
              <a:ext cx="3771863" cy="3668047"/>
              <a:chOff x="0" y="-6350"/>
              <a:chExt cx="4286524" cy="4168543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1661067"/>
                <a:ext cx="1074012" cy="2501126"/>
              </a:xfrm>
              <a:custGeom>
                <a:avLst/>
                <a:gdLst/>
                <a:ahLst/>
                <a:cxnLst/>
                <a:rect l="l" t="t" r="r" b="b"/>
                <a:pathLst>
                  <a:path w="1074012" h="2501126">
                    <a:moveTo>
                      <a:pt x="0" y="2501127"/>
                    </a:moveTo>
                    <a:lnTo>
                      <a:pt x="0" y="123147"/>
                    </a:lnTo>
                    <a:cubicBezTo>
                      <a:pt x="0" y="55135"/>
                      <a:pt x="55135" y="0"/>
                      <a:pt x="123146" y="0"/>
                    </a:cubicBezTo>
                    <a:lnTo>
                      <a:pt x="950866" y="0"/>
                    </a:lnTo>
                    <a:cubicBezTo>
                      <a:pt x="1018878" y="0"/>
                      <a:pt x="1074012" y="55135"/>
                      <a:pt x="1074012" y="123147"/>
                    </a:cubicBezTo>
                    <a:lnTo>
                      <a:pt x="1074012" y="2501127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5"/>
              <p:cNvSpPr/>
              <p:nvPr/>
            </p:nvSpPr>
            <p:spPr>
              <a:xfrm>
                <a:off x="1070837" y="1577697"/>
                <a:ext cx="1074012" cy="2584497"/>
              </a:xfrm>
              <a:custGeom>
                <a:avLst/>
                <a:gdLst/>
                <a:ahLst/>
                <a:cxnLst/>
                <a:rect l="l" t="t" r="r" b="b"/>
                <a:pathLst>
                  <a:path w="1074012" h="2584497">
                    <a:moveTo>
                      <a:pt x="0" y="2584497"/>
                    </a:moveTo>
                    <a:lnTo>
                      <a:pt x="0" y="123146"/>
                    </a:lnTo>
                    <a:cubicBezTo>
                      <a:pt x="0" y="55134"/>
                      <a:pt x="55135" y="0"/>
                      <a:pt x="123147" y="0"/>
                    </a:cubicBezTo>
                    <a:lnTo>
                      <a:pt x="950866" y="0"/>
                    </a:lnTo>
                    <a:cubicBezTo>
                      <a:pt x="1018878" y="0"/>
                      <a:pt x="1074013" y="55134"/>
                      <a:pt x="1074013" y="123146"/>
                    </a:cubicBezTo>
                    <a:lnTo>
                      <a:pt x="1074013" y="2584497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2141675" y="1744438"/>
                <a:ext cx="1074012" cy="2417755"/>
              </a:xfrm>
              <a:custGeom>
                <a:avLst/>
                <a:gdLst/>
                <a:ahLst/>
                <a:cxnLst/>
                <a:rect l="l" t="t" r="r" b="b"/>
                <a:pathLst>
                  <a:path w="1074012" h="2417755">
                    <a:moveTo>
                      <a:pt x="0" y="2417756"/>
                    </a:moveTo>
                    <a:lnTo>
                      <a:pt x="0" y="123146"/>
                    </a:lnTo>
                    <a:cubicBezTo>
                      <a:pt x="0" y="55135"/>
                      <a:pt x="55134" y="0"/>
                      <a:pt x="123146" y="0"/>
                    </a:cubicBezTo>
                    <a:lnTo>
                      <a:pt x="950865" y="0"/>
                    </a:lnTo>
                    <a:cubicBezTo>
                      <a:pt x="1018877" y="0"/>
                      <a:pt x="1074012" y="55135"/>
                      <a:pt x="1074012" y="123146"/>
                    </a:cubicBezTo>
                    <a:lnTo>
                      <a:pt x="1074012" y="2417756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7"/>
              <p:cNvSpPr/>
              <p:nvPr/>
            </p:nvSpPr>
            <p:spPr>
              <a:xfrm>
                <a:off x="3212512" y="-6350"/>
                <a:ext cx="1074012" cy="4168544"/>
              </a:xfrm>
              <a:custGeom>
                <a:avLst/>
                <a:gdLst/>
                <a:ahLst/>
                <a:cxnLst/>
                <a:rect l="l" t="t" r="r" b="b"/>
                <a:pathLst>
                  <a:path w="1074012" h="4168544">
                    <a:moveTo>
                      <a:pt x="0" y="4168544"/>
                    </a:moveTo>
                    <a:lnTo>
                      <a:pt x="0" y="123146"/>
                    </a:lnTo>
                    <a:cubicBezTo>
                      <a:pt x="0" y="55135"/>
                      <a:pt x="55134" y="0"/>
                      <a:pt x="123146" y="0"/>
                    </a:cubicBezTo>
                    <a:lnTo>
                      <a:pt x="950866" y="0"/>
                    </a:lnTo>
                    <a:cubicBezTo>
                      <a:pt x="983526" y="0"/>
                      <a:pt x="1014849" y="12974"/>
                      <a:pt x="1037943" y="36069"/>
                    </a:cubicBezTo>
                    <a:cubicBezTo>
                      <a:pt x="1061038" y="59163"/>
                      <a:pt x="1074012" y="90486"/>
                      <a:pt x="1074012" y="123146"/>
                    </a:cubicBezTo>
                    <a:lnTo>
                      <a:pt x="1074012" y="4168544"/>
                    </a:lnTo>
                    <a:close/>
                  </a:path>
                </a:pathLst>
              </a:custGeom>
              <a:solidFill>
                <a:srgbClr val="17487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8" name="Group 68"/>
          <p:cNvGrpSpPr/>
          <p:nvPr/>
        </p:nvGrpSpPr>
        <p:grpSpPr>
          <a:xfrm>
            <a:off x="10142480" y="8940165"/>
            <a:ext cx="2851404" cy="412168"/>
            <a:chOff x="0" y="0"/>
            <a:chExt cx="750987" cy="108555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750987" cy="108555"/>
            </a:xfrm>
            <a:custGeom>
              <a:avLst/>
              <a:gdLst/>
              <a:ahLst/>
              <a:cxnLst/>
              <a:rect l="l" t="t" r="r" b="b"/>
              <a:pathLst>
                <a:path w="750987" h="108555">
                  <a:moveTo>
                    <a:pt x="0" y="0"/>
                  </a:moveTo>
                  <a:lnTo>
                    <a:pt x="750987" y="0"/>
                  </a:lnTo>
                  <a:lnTo>
                    <a:pt x="750987" y="108555"/>
                  </a:lnTo>
                  <a:lnTo>
                    <a:pt x="0" y="108555"/>
                  </a:lnTo>
                  <a:close/>
                </a:path>
              </a:pathLst>
            </a:custGeom>
            <a:solidFill>
              <a:srgbClr val="17487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10508322" y="8902065"/>
            <a:ext cx="142910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Leadership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13544062" y="5876068"/>
            <a:ext cx="3448538" cy="3064097"/>
            <a:chOff x="34829" y="-38100"/>
            <a:chExt cx="4598050" cy="4085462"/>
          </a:xfrm>
        </p:grpSpPr>
        <p:grpSp>
          <p:nvGrpSpPr>
            <p:cNvPr id="73" name="Group 73"/>
            <p:cNvGrpSpPr>
              <a:grpSpLocks noChangeAspect="1"/>
            </p:cNvGrpSpPr>
            <p:nvPr/>
          </p:nvGrpSpPr>
          <p:grpSpPr>
            <a:xfrm>
              <a:off x="517783" y="204505"/>
              <a:ext cx="3789589" cy="3638351"/>
              <a:chOff x="0" y="-6350"/>
              <a:chExt cx="4306669" cy="4134795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-6350"/>
                <a:ext cx="428334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283349" h="12700">
                    <a:moveTo>
                      <a:pt x="0" y="0"/>
                    </a:moveTo>
                    <a:lnTo>
                      <a:pt x="4283349" y="0"/>
                    </a:lnTo>
                    <a:lnTo>
                      <a:pt x="4283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5"/>
              <p:cNvSpPr/>
              <p:nvPr/>
            </p:nvSpPr>
            <p:spPr>
              <a:xfrm>
                <a:off x="23320" y="869267"/>
                <a:ext cx="4283349" cy="12699"/>
              </a:xfrm>
              <a:custGeom>
                <a:avLst/>
                <a:gdLst/>
                <a:ahLst/>
                <a:cxnLst/>
                <a:rect l="l" t="t" r="r" b="b"/>
                <a:pathLst>
                  <a:path w="4283349" h="12700">
                    <a:moveTo>
                      <a:pt x="0" y="0"/>
                    </a:moveTo>
                    <a:lnTo>
                      <a:pt x="4283349" y="0"/>
                    </a:lnTo>
                    <a:lnTo>
                      <a:pt x="4283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6"/>
              <p:cNvSpPr/>
              <p:nvPr/>
            </p:nvSpPr>
            <p:spPr>
              <a:xfrm>
                <a:off x="0" y="2054697"/>
                <a:ext cx="428334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283349" h="12700">
                    <a:moveTo>
                      <a:pt x="0" y="0"/>
                    </a:moveTo>
                    <a:lnTo>
                      <a:pt x="4283349" y="0"/>
                    </a:lnTo>
                    <a:lnTo>
                      <a:pt x="4283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7"/>
              <p:cNvSpPr/>
              <p:nvPr/>
            </p:nvSpPr>
            <p:spPr>
              <a:xfrm>
                <a:off x="0" y="3085221"/>
                <a:ext cx="428334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283349" h="12700">
                    <a:moveTo>
                      <a:pt x="0" y="0"/>
                    </a:moveTo>
                    <a:lnTo>
                      <a:pt x="4283349" y="0"/>
                    </a:lnTo>
                    <a:lnTo>
                      <a:pt x="4283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8"/>
              <p:cNvSpPr/>
              <p:nvPr/>
            </p:nvSpPr>
            <p:spPr>
              <a:xfrm>
                <a:off x="0" y="4115745"/>
                <a:ext cx="428334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283349" h="12700">
                    <a:moveTo>
                      <a:pt x="0" y="0"/>
                    </a:moveTo>
                    <a:lnTo>
                      <a:pt x="4283349" y="0"/>
                    </a:lnTo>
                    <a:lnTo>
                      <a:pt x="428334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" name="TextBox 79"/>
            <p:cNvSpPr txBox="1"/>
            <p:nvPr/>
          </p:nvSpPr>
          <p:spPr>
            <a:xfrm>
              <a:off x="35202" y="-38100"/>
              <a:ext cx="303779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8 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41753" y="732386"/>
              <a:ext cx="317747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 dirty="0">
                  <a:solidFill>
                    <a:srgbClr val="FFFFFF"/>
                  </a:solidFill>
                  <a:latin typeface="Canva Sans 2"/>
                </a:rPr>
                <a:t>6 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34829" y="1693308"/>
              <a:ext cx="304151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 dirty="0">
                  <a:solidFill>
                    <a:srgbClr val="FFFFFF"/>
                  </a:solidFill>
                  <a:latin typeface="Canva Sans 2"/>
                </a:rPr>
                <a:t>4 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54945" y="2682282"/>
              <a:ext cx="284036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2 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54945" y="3589075"/>
              <a:ext cx="338980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 dirty="0">
                  <a:solidFill>
                    <a:srgbClr val="FFFFFF"/>
                  </a:solidFill>
                  <a:latin typeface="Canva Sans 2"/>
                </a:rPr>
                <a:t>0 </a:t>
              </a:r>
            </a:p>
          </p:txBody>
        </p:sp>
        <p:grpSp>
          <p:nvGrpSpPr>
            <p:cNvPr id="84" name="Group 84"/>
            <p:cNvGrpSpPr>
              <a:grpSpLocks noChangeAspect="1"/>
            </p:cNvGrpSpPr>
            <p:nvPr/>
          </p:nvGrpSpPr>
          <p:grpSpPr>
            <a:xfrm>
              <a:off x="517783" y="784177"/>
              <a:ext cx="4115096" cy="3179365"/>
              <a:chOff x="0" y="652416"/>
              <a:chExt cx="4676591" cy="3613182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1386398"/>
                <a:ext cx="1222998" cy="2735697"/>
              </a:xfrm>
              <a:custGeom>
                <a:avLst/>
                <a:gdLst/>
                <a:ahLst/>
                <a:cxnLst/>
                <a:rect l="l" t="t" r="r" b="b"/>
                <a:pathLst>
                  <a:path w="1074012" h="2735696">
                    <a:moveTo>
                      <a:pt x="0" y="2735696"/>
                    </a:moveTo>
                    <a:lnTo>
                      <a:pt x="0" y="123147"/>
                    </a:lnTo>
                    <a:cubicBezTo>
                      <a:pt x="0" y="90486"/>
                      <a:pt x="12974" y="59163"/>
                      <a:pt x="36069" y="36069"/>
                    </a:cubicBezTo>
                    <a:cubicBezTo>
                      <a:pt x="59163" y="12974"/>
                      <a:pt x="90486" y="0"/>
                      <a:pt x="123146" y="0"/>
                    </a:cubicBezTo>
                    <a:lnTo>
                      <a:pt x="950866" y="0"/>
                    </a:lnTo>
                    <a:cubicBezTo>
                      <a:pt x="983526" y="0"/>
                      <a:pt x="1014849" y="12974"/>
                      <a:pt x="1037944" y="36069"/>
                    </a:cubicBezTo>
                    <a:cubicBezTo>
                      <a:pt x="1061038" y="59163"/>
                      <a:pt x="1074012" y="90486"/>
                      <a:pt x="1074012" y="123147"/>
                    </a:cubicBezTo>
                    <a:lnTo>
                      <a:pt x="1074012" y="2735696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6"/>
              <p:cNvSpPr/>
              <p:nvPr/>
            </p:nvSpPr>
            <p:spPr>
              <a:xfrm>
                <a:off x="1212699" y="1488459"/>
                <a:ext cx="1222998" cy="2632461"/>
              </a:xfrm>
              <a:custGeom>
                <a:avLst/>
                <a:gdLst/>
                <a:ahLst/>
                <a:cxnLst/>
                <a:rect l="l" t="t" r="r" b="b"/>
                <a:pathLst>
                  <a:path w="1074012" h="2632462">
                    <a:moveTo>
                      <a:pt x="0" y="2632462"/>
                    </a:moveTo>
                    <a:lnTo>
                      <a:pt x="0" y="123146"/>
                    </a:lnTo>
                    <a:cubicBezTo>
                      <a:pt x="0" y="90486"/>
                      <a:pt x="12975" y="59163"/>
                      <a:pt x="36069" y="36069"/>
                    </a:cubicBezTo>
                    <a:cubicBezTo>
                      <a:pt x="59163" y="12974"/>
                      <a:pt x="90486" y="0"/>
                      <a:pt x="123147" y="0"/>
                    </a:cubicBezTo>
                    <a:lnTo>
                      <a:pt x="950866" y="0"/>
                    </a:lnTo>
                    <a:cubicBezTo>
                      <a:pt x="1018878" y="0"/>
                      <a:pt x="1074013" y="55135"/>
                      <a:pt x="1074013" y="123146"/>
                    </a:cubicBezTo>
                    <a:lnTo>
                      <a:pt x="1074013" y="2632462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7"/>
              <p:cNvSpPr/>
              <p:nvPr/>
            </p:nvSpPr>
            <p:spPr>
              <a:xfrm>
                <a:off x="2367331" y="1534900"/>
                <a:ext cx="1223000" cy="2580844"/>
              </a:xfrm>
              <a:custGeom>
                <a:avLst/>
                <a:gdLst/>
                <a:ahLst/>
                <a:cxnLst/>
                <a:rect l="l" t="t" r="r" b="b"/>
                <a:pathLst>
                  <a:path w="1074012" h="2580845">
                    <a:moveTo>
                      <a:pt x="0" y="2580845"/>
                    </a:moveTo>
                    <a:lnTo>
                      <a:pt x="0" y="123146"/>
                    </a:lnTo>
                    <a:cubicBezTo>
                      <a:pt x="0" y="90486"/>
                      <a:pt x="12974" y="59163"/>
                      <a:pt x="36068" y="36069"/>
                    </a:cubicBezTo>
                    <a:cubicBezTo>
                      <a:pt x="59163" y="12974"/>
                      <a:pt x="90485" y="0"/>
                      <a:pt x="123146" y="0"/>
                    </a:cubicBezTo>
                    <a:lnTo>
                      <a:pt x="950865" y="0"/>
                    </a:lnTo>
                    <a:cubicBezTo>
                      <a:pt x="983526" y="0"/>
                      <a:pt x="1014849" y="12974"/>
                      <a:pt x="1037943" y="36069"/>
                    </a:cubicBezTo>
                    <a:cubicBezTo>
                      <a:pt x="1061038" y="59163"/>
                      <a:pt x="1074012" y="90486"/>
                      <a:pt x="1074012" y="123146"/>
                    </a:cubicBezTo>
                    <a:lnTo>
                      <a:pt x="1074012" y="2580845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8"/>
              <p:cNvSpPr/>
              <p:nvPr/>
            </p:nvSpPr>
            <p:spPr>
              <a:xfrm>
                <a:off x="3602578" y="652416"/>
                <a:ext cx="1074013" cy="3613182"/>
              </a:xfrm>
              <a:custGeom>
                <a:avLst/>
                <a:gdLst/>
                <a:ahLst/>
                <a:cxnLst/>
                <a:rect l="l" t="t" r="r" b="b"/>
                <a:pathLst>
                  <a:path w="1074012" h="3613183">
                    <a:moveTo>
                      <a:pt x="0" y="3613183"/>
                    </a:moveTo>
                    <a:lnTo>
                      <a:pt x="0" y="123146"/>
                    </a:lnTo>
                    <a:cubicBezTo>
                      <a:pt x="0" y="55134"/>
                      <a:pt x="55134" y="0"/>
                      <a:pt x="123146" y="0"/>
                    </a:cubicBezTo>
                    <a:lnTo>
                      <a:pt x="950866" y="0"/>
                    </a:lnTo>
                    <a:cubicBezTo>
                      <a:pt x="983526" y="0"/>
                      <a:pt x="1014849" y="12974"/>
                      <a:pt x="1037943" y="36069"/>
                    </a:cubicBezTo>
                    <a:cubicBezTo>
                      <a:pt x="1061038" y="59163"/>
                      <a:pt x="1074012" y="90486"/>
                      <a:pt x="1074012" y="123146"/>
                    </a:cubicBezTo>
                    <a:lnTo>
                      <a:pt x="1074012" y="3613183"/>
                    </a:lnTo>
                    <a:close/>
                  </a:path>
                </a:pathLst>
              </a:custGeom>
              <a:solidFill>
                <a:srgbClr val="174876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89" name="Group 89"/>
          <p:cNvGrpSpPr/>
          <p:nvPr/>
        </p:nvGrpSpPr>
        <p:grpSpPr>
          <a:xfrm>
            <a:off x="13517940" y="5904643"/>
            <a:ext cx="3588593" cy="341078"/>
            <a:chOff x="0" y="0"/>
            <a:chExt cx="945144" cy="89831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945144" cy="89831"/>
            </a:xfrm>
            <a:custGeom>
              <a:avLst/>
              <a:gdLst/>
              <a:ahLst/>
              <a:cxnLst/>
              <a:rect l="l" t="t" r="r" b="b"/>
              <a:pathLst>
                <a:path w="945144" h="89831">
                  <a:moveTo>
                    <a:pt x="0" y="0"/>
                  </a:moveTo>
                  <a:lnTo>
                    <a:pt x="945144" y="0"/>
                  </a:lnTo>
                  <a:lnTo>
                    <a:pt x="945144" y="89831"/>
                  </a:lnTo>
                  <a:lnTo>
                    <a:pt x="0" y="89831"/>
                  </a:lnTo>
                  <a:close/>
                </a:path>
              </a:pathLst>
            </a:custGeom>
            <a:solidFill>
              <a:srgbClr val="17487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2" name="TextBox 92"/>
          <p:cNvSpPr txBox="1"/>
          <p:nvPr/>
        </p:nvSpPr>
        <p:spPr>
          <a:xfrm>
            <a:off x="14333117" y="8949083"/>
            <a:ext cx="1516483" cy="348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Umorismo</a:t>
            </a:r>
            <a:endParaRPr lang="en-US" sz="2100" dirty="0">
              <a:solidFill>
                <a:srgbClr val="FFFFFF"/>
              </a:solidFill>
              <a:latin typeface="Canva Sans 1"/>
            </a:endParaRPr>
          </a:p>
        </p:txBody>
      </p:sp>
      <p:sp>
        <p:nvSpPr>
          <p:cNvPr id="93" name="TextBox 93"/>
          <p:cNvSpPr txBox="1"/>
          <p:nvPr/>
        </p:nvSpPr>
        <p:spPr>
          <a:xfrm>
            <a:off x="13637632" y="5842713"/>
            <a:ext cx="13156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it-IT" sz="2100" dirty="0">
                <a:solidFill>
                  <a:srgbClr val="FFFFFF"/>
                </a:solidFill>
                <a:latin typeface="Canva Sans 1"/>
              </a:rPr>
              <a:t>8</a:t>
            </a:r>
            <a:endParaRPr lang="en-US" sz="2100" dirty="0">
              <a:solidFill>
                <a:srgbClr val="FFFFFF"/>
              </a:solidFill>
              <a:latin typeface="Canva Sans 1"/>
            </a:endParaRPr>
          </a:p>
        </p:txBody>
      </p:sp>
      <p:sp>
        <p:nvSpPr>
          <p:cNvPr id="94" name="AutoShape 94"/>
          <p:cNvSpPr/>
          <p:nvPr/>
        </p:nvSpPr>
        <p:spPr>
          <a:xfrm>
            <a:off x="13873359" y="6054635"/>
            <a:ext cx="2124431" cy="0"/>
          </a:xfrm>
          <a:prstGeom prst="line">
            <a:avLst/>
          </a:prstGeom>
          <a:ln w="9525" cap="flat">
            <a:solidFill>
              <a:srgbClr val="41698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5" name="TextBox 9">
            <a:extLst>
              <a:ext uri="{FF2B5EF4-FFF2-40B4-BE49-F238E27FC236}">
                <a16:creationId xmlns:a16="http://schemas.microsoft.com/office/drawing/2014/main" id="{881AFEFA-1962-9F7A-E79A-AF8A6BD8321D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  <p:sp>
        <p:nvSpPr>
          <p:cNvPr id="100" name="Freeform 88">
            <a:extLst>
              <a:ext uri="{FF2B5EF4-FFF2-40B4-BE49-F238E27FC236}">
                <a16:creationId xmlns:a16="http://schemas.microsoft.com/office/drawing/2014/main" id="{5FC10EFE-3E10-E4B1-7562-C73137E81F09}"/>
              </a:ext>
            </a:extLst>
          </p:cNvPr>
          <p:cNvSpPr/>
          <p:nvPr/>
        </p:nvSpPr>
        <p:spPr>
          <a:xfrm>
            <a:off x="12692633" y="6628887"/>
            <a:ext cx="831616" cy="2384524"/>
          </a:xfrm>
          <a:custGeom>
            <a:avLst/>
            <a:gdLst/>
            <a:ahLst/>
            <a:cxnLst/>
            <a:rect l="l" t="t" r="r" b="b"/>
            <a:pathLst>
              <a:path w="1074012" h="3613183">
                <a:moveTo>
                  <a:pt x="0" y="3613183"/>
                </a:moveTo>
                <a:lnTo>
                  <a:pt x="0" y="123146"/>
                </a:lnTo>
                <a:cubicBezTo>
                  <a:pt x="0" y="55134"/>
                  <a:pt x="55134" y="0"/>
                  <a:pt x="123146" y="0"/>
                </a:cubicBezTo>
                <a:lnTo>
                  <a:pt x="950866" y="0"/>
                </a:lnTo>
                <a:cubicBezTo>
                  <a:pt x="983526" y="0"/>
                  <a:pt x="1014849" y="12974"/>
                  <a:pt x="1037943" y="36069"/>
                </a:cubicBezTo>
                <a:cubicBezTo>
                  <a:pt x="1061038" y="59163"/>
                  <a:pt x="1074012" y="90486"/>
                  <a:pt x="1074012" y="123146"/>
                </a:cubicBezTo>
                <a:lnTo>
                  <a:pt x="1074012" y="3613183"/>
                </a:lnTo>
                <a:close/>
              </a:path>
            </a:pathLst>
          </a:custGeom>
          <a:solidFill>
            <a:srgbClr val="174876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350" y="1346835"/>
            <a:ext cx="4995431" cy="2454328"/>
            <a:chOff x="0" y="0"/>
            <a:chExt cx="1315669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5669" cy="646407"/>
            </a:xfrm>
            <a:custGeom>
              <a:avLst/>
              <a:gdLst/>
              <a:ahLst/>
              <a:cxnLst/>
              <a:rect l="l" t="t" r="r" b="b"/>
              <a:pathLst>
                <a:path w="1315669" h="646407">
                  <a:moveTo>
                    <a:pt x="0" y="0"/>
                  </a:moveTo>
                  <a:lnTo>
                    <a:pt x="1315669" y="0"/>
                  </a:lnTo>
                  <a:lnTo>
                    <a:pt x="1315669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43050" y="1346835"/>
            <a:ext cx="3086100" cy="2488475"/>
            <a:chOff x="0" y="0"/>
            <a:chExt cx="812800" cy="6554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55401"/>
            </a:xfrm>
            <a:custGeom>
              <a:avLst/>
              <a:gdLst/>
              <a:ahLst/>
              <a:cxnLst/>
              <a:rect l="l" t="t" r="r" b="b"/>
              <a:pathLst>
                <a:path w="812800" h="655401">
                  <a:moveTo>
                    <a:pt x="406400" y="0"/>
                  </a:moveTo>
                  <a:lnTo>
                    <a:pt x="812800" y="655401"/>
                  </a:lnTo>
                  <a:lnTo>
                    <a:pt x="0" y="65540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1B8D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032635"/>
            <a:ext cx="49530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174876"/>
                </a:solidFill>
                <a:latin typeface="Antonio Bold"/>
              </a:rPr>
              <a:t>RISU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09556" y="2356485"/>
            <a:ext cx="655320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FFFFF"/>
                </a:solidFill>
                <a:latin typeface="Antonio Bold"/>
              </a:rPr>
              <a:t>LTATI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776720" y="1651770"/>
            <a:ext cx="7206154" cy="6466532"/>
            <a:chOff x="0" y="0"/>
            <a:chExt cx="9608206" cy="8622042"/>
          </a:xfrm>
        </p:grpSpPr>
        <p:sp>
          <p:nvSpPr>
            <p:cNvPr id="11" name="TextBox 11"/>
            <p:cNvSpPr txBox="1"/>
            <p:nvPr/>
          </p:nvSpPr>
          <p:spPr>
            <a:xfrm>
              <a:off x="1577935" y="-38100"/>
              <a:ext cx="211392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Comandanti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362369" y="-38100"/>
              <a:ext cx="1326773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Ufficiali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359652" y="-38100"/>
              <a:ext cx="201558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Sottufficiali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1309730" y="143042"/>
              <a:ext cx="4915820" cy="134102"/>
              <a:chOff x="900112" y="-619760"/>
              <a:chExt cx="5586571" cy="152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900112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5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5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4064476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6334284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231504" y="8163756"/>
              <a:ext cx="2645723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Clima sicurezza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457606" y="8163756"/>
              <a:ext cx="4150600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Qualità ambiente lavoro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517690" y="688391"/>
              <a:ext cx="9051891" cy="7334662"/>
              <a:chOff x="0" y="0"/>
              <a:chExt cx="10287000" cy="833545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0" y="1660742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0" y="3327834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0" y="4994925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0" y="6662017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0" y="8329109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39812" y="440197"/>
              <a:ext cx="299076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5 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4783" y="1907130"/>
              <a:ext cx="30410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4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3723" y="3374062"/>
              <a:ext cx="295164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3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54898" y="4840995"/>
              <a:ext cx="283989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2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0765" y="6307927"/>
              <a:ext cx="278122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1 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7774860"/>
              <a:ext cx="338887" cy="458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56"/>
                </a:lnSpc>
              </a:pPr>
              <a:r>
                <a:rPr lang="en-US" sz="2111">
                  <a:solidFill>
                    <a:srgbClr val="FFFFFF"/>
                  </a:solidFill>
                  <a:latin typeface="Canva Sans 2"/>
                </a:rPr>
                <a:t>0 </a:t>
              </a:r>
            </a:p>
          </p:txBody>
        </p: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517690" y="1416269"/>
              <a:ext cx="9051891" cy="6606784"/>
              <a:chOff x="0" y="827196"/>
              <a:chExt cx="10287000" cy="750826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827196"/>
                <a:ext cx="1526117" cy="7508264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7508264">
                    <a:moveTo>
                      <a:pt x="0" y="7508263"/>
                    </a:moveTo>
                    <a:lnTo>
                      <a:pt x="0" y="175503"/>
                    </a:lnTo>
                    <a:cubicBezTo>
                      <a:pt x="0" y="128957"/>
                      <a:pt x="18490" y="84317"/>
                      <a:pt x="51404" y="51404"/>
                    </a:cubicBezTo>
                    <a:cubicBezTo>
                      <a:pt x="84317" y="18490"/>
                      <a:pt x="128957" y="0"/>
                      <a:pt x="175503" y="0"/>
                    </a:cubicBezTo>
                    <a:lnTo>
                      <a:pt x="1350613" y="0"/>
                    </a:lnTo>
                    <a:cubicBezTo>
                      <a:pt x="1447541" y="0"/>
                      <a:pt x="1526117" y="78576"/>
                      <a:pt x="1526117" y="175503"/>
                    </a:cubicBezTo>
                    <a:lnTo>
                      <a:pt x="1526117" y="7508263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5657850" y="2327578"/>
                <a:ext cx="1526117" cy="6007881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6007881">
                    <a:moveTo>
                      <a:pt x="0" y="6007881"/>
                    </a:moveTo>
                    <a:lnTo>
                      <a:pt x="0" y="175504"/>
                    </a:lnTo>
                    <a:cubicBezTo>
                      <a:pt x="0" y="78576"/>
                      <a:pt x="78575" y="1"/>
                      <a:pt x="175503" y="0"/>
                    </a:cubicBezTo>
                    <a:lnTo>
                      <a:pt x="1350613" y="0"/>
                    </a:lnTo>
                    <a:cubicBezTo>
                      <a:pt x="1397160" y="0"/>
                      <a:pt x="1441800" y="18491"/>
                      <a:pt x="1474713" y="51404"/>
                    </a:cubicBezTo>
                    <a:cubicBezTo>
                      <a:pt x="1507627" y="84317"/>
                      <a:pt x="1526117" y="128957"/>
                      <a:pt x="1526117" y="175504"/>
                    </a:cubicBezTo>
                    <a:lnTo>
                      <a:pt x="1526117" y="6007881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1551517" y="1327747"/>
                <a:ext cx="1526117" cy="7007713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7007713">
                    <a:moveTo>
                      <a:pt x="0" y="7007712"/>
                    </a:moveTo>
                    <a:lnTo>
                      <a:pt x="0" y="175503"/>
                    </a:lnTo>
                    <a:cubicBezTo>
                      <a:pt x="0" y="128957"/>
                      <a:pt x="18490" y="84317"/>
                      <a:pt x="51403" y="51404"/>
                    </a:cubicBezTo>
                    <a:cubicBezTo>
                      <a:pt x="84317" y="18490"/>
                      <a:pt x="128957" y="0"/>
                      <a:pt x="175503" y="0"/>
                    </a:cubicBezTo>
                    <a:lnTo>
                      <a:pt x="1350613" y="0"/>
                    </a:lnTo>
                    <a:cubicBezTo>
                      <a:pt x="1447541" y="0"/>
                      <a:pt x="1526116" y="78575"/>
                      <a:pt x="1526116" y="175503"/>
                    </a:cubicBezTo>
                    <a:lnTo>
                      <a:pt x="1526116" y="7007712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7209367" y="2828235"/>
                <a:ext cx="1526116" cy="5507224"/>
              </a:xfrm>
              <a:custGeom>
                <a:avLst/>
                <a:gdLst/>
                <a:ahLst/>
                <a:cxnLst/>
                <a:rect l="l" t="t" r="r" b="b"/>
                <a:pathLst>
                  <a:path w="1526116" h="5507224">
                    <a:moveTo>
                      <a:pt x="0" y="5507224"/>
                    </a:moveTo>
                    <a:lnTo>
                      <a:pt x="0" y="175504"/>
                    </a:lnTo>
                    <a:cubicBezTo>
                      <a:pt x="0" y="78576"/>
                      <a:pt x="78576" y="1"/>
                      <a:pt x="175503" y="0"/>
                    </a:cubicBezTo>
                    <a:lnTo>
                      <a:pt x="1350613" y="0"/>
                    </a:lnTo>
                    <a:cubicBezTo>
                      <a:pt x="1447540" y="1"/>
                      <a:pt x="1526116" y="78576"/>
                      <a:pt x="1526116" y="175504"/>
                    </a:cubicBezTo>
                    <a:lnTo>
                      <a:pt x="1526116" y="5507224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3103033" y="1494597"/>
                <a:ext cx="1526117" cy="6840862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6840862">
                    <a:moveTo>
                      <a:pt x="0" y="6840862"/>
                    </a:moveTo>
                    <a:lnTo>
                      <a:pt x="0" y="175504"/>
                    </a:lnTo>
                    <a:cubicBezTo>
                      <a:pt x="0" y="128957"/>
                      <a:pt x="18491" y="84317"/>
                      <a:pt x="51404" y="51404"/>
                    </a:cubicBezTo>
                    <a:cubicBezTo>
                      <a:pt x="84317" y="18491"/>
                      <a:pt x="128957" y="0"/>
                      <a:pt x="175504" y="0"/>
                    </a:cubicBezTo>
                    <a:lnTo>
                      <a:pt x="1350614" y="0"/>
                    </a:lnTo>
                    <a:cubicBezTo>
                      <a:pt x="1447542" y="0"/>
                      <a:pt x="1526117" y="78576"/>
                      <a:pt x="1526117" y="175504"/>
                    </a:cubicBezTo>
                    <a:lnTo>
                      <a:pt x="1526117" y="6840862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8760883" y="3162006"/>
                <a:ext cx="1526117" cy="5173453"/>
              </a:xfrm>
              <a:custGeom>
                <a:avLst/>
                <a:gdLst/>
                <a:ahLst/>
                <a:cxnLst/>
                <a:rect l="l" t="t" r="r" b="b"/>
                <a:pathLst>
                  <a:path w="1526117" h="5173453">
                    <a:moveTo>
                      <a:pt x="0" y="5173453"/>
                    </a:moveTo>
                    <a:lnTo>
                      <a:pt x="0" y="175504"/>
                    </a:lnTo>
                    <a:cubicBezTo>
                      <a:pt x="0" y="128957"/>
                      <a:pt x="18490" y="84317"/>
                      <a:pt x="51404" y="51404"/>
                    </a:cubicBezTo>
                    <a:cubicBezTo>
                      <a:pt x="84317" y="18491"/>
                      <a:pt x="128957" y="0"/>
                      <a:pt x="175504" y="0"/>
                    </a:cubicBezTo>
                    <a:lnTo>
                      <a:pt x="1350614" y="0"/>
                    </a:lnTo>
                    <a:cubicBezTo>
                      <a:pt x="1447541" y="1"/>
                      <a:pt x="1526117" y="78576"/>
                      <a:pt x="1526117" y="175504"/>
                    </a:cubicBezTo>
                    <a:lnTo>
                      <a:pt x="1526117" y="5173453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" name="Freeform 40"/>
          <p:cNvSpPr/>
          <p:nvPr/>
        </p:nvSpPr>
        <p:spPr>
          <a:xfrm rot="-5400000">
            <a:off x="11457621" y="1423963"/>
            <a:ext cx="597381" cy="2290974"/>
          </a:xfrm>
          <a:custGeom>
            <a:avLst/>
            <a:gdLst/>
            <a:ahLst/>
            <a:cxnLst/>
            <a:rect l="l" t="t" r="r" b="b"/>
            <a:pathLst>
              <a:path w="597381" h="2290974">
                <a:moveTo>
                  <a:pt x="0" y="0"/>
                </a:moveTo>
                <a:lnTo>
                  <a:pt x="597381" y="0"/>
                </a:lnTo>
                <a:lnTo>
                  <a:pt x="597381" y="2290975"/>
                </a:lnTo>
                <a:lnTo>
                  <a:pt x="0" y="2290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1028700" y="4917902"/>
            <a:ext cx="7403852" cy="279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 Italics"/>
              </a:rPr>
              <a:t>Sia la qualità dell’ambiente di lavoro, che il clima di sicurezza presentano differenze significative. </a:t>
            </a: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1 Bold Italics"/>
              </a:rPr>
              <a:t>Comandanti-Direttori-CapiCommissari </a:t>
            </a:r>
            <a:r>
              <a:rPr lang="en-US" sz="2100">
                <a:solidFill>
                  <a:srgbClr val="FFFFFF"/>
                </a:solidFill>
                <a:latin typeface="Canva Sans 1 Italics"/>
              </a:rPr>
              <a:t>reputano </a:t>
            </a:r>
            <a:r>
              <a:rPr lang="en-US" sz="2100">
                <a:solidFill>
                  <a:srgbClr val="FFFFFF"/>
                </a:solidFill>
                <a:latin typeface="Canva Sans 1 Bold Italics"/>
              </a:rPr>
              <a:t>maggiormente adeguato l’ambiente di lavoro</a:t>
            </a:r>
            <a:r>
              <a:rPr lang="en-US" sz="2100">
                <a:solidFill>
                  <a:srgbClr val="FFFFFF"/>
                </a:solidFill>
                <a:latin typeface="Canva Sans 1 Italics"/>
              </a:rPr>
              <a:t>, rispetto a chi ha uno status più basso, e mettono in atto pù </a:t>
            </a:r>
            <a:r>
              <a:rPr lang="en-US" sz="2100">
                <a:solidFill>
                  <a:srgbClr val="FFFFFF"/>
                </a:solidFill>
                <a:latin typeface="Canva Sans 1 Bold Italics"/>
              </a:rPr>
              <a:t>comporamenti di sicurezza</a:t>
            </a:r>
            <a:r>
              <a:rPr lang="en-US" sz="2100">
                <a:solidFill>
                  <a:srgbClr val="FFFFFF"/>
                </a:solidFill>
                <a:latin typeface="Canva Sans 1 Italics"/>
              </a:rPr>
              <a:t>, rispetto ai Sottufficiali/Comuni.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28700" y="4315991"/>
            <a:ext cx="461664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Canva Sans 1 Bold"/>
              </a:rPr>
              <a:t>Risorse lavorative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776720" y="990600"/>
            <a:ext cx="748258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1"/>
              </a:rPr>
              <a:t>Nella testa dei marittimi: Un’analisi psicologica dei bisogni</a:t>
            </a:r>
          </a:p>
        </p:txBody>
      </p:sp>
      <p:sp>
        <p:nvSpPr>
          <p:cNvPr id="45" name="Freeform 45"/>
          <p:cNvSpPr/>
          <p:nvPr/>
        </p:nvSpPr>
        <p:spPr>
          <a:xfrm rot="-5400000">
            <a:off x="15223952" y="2319313"/>
            <a:ext cx="597381" cy="2290974"/>
          </a:xfrm>
          <a:custGeom>
            <a:avLst/>
            <a:gdLst/>
            <a:ahLst/>
            <a:cxnLst/>
            <a:rect l="l" t="t" r="r" b="b"/>
            <a:pathLst>
              <a:path w="597381" h="2290974">
                <a:moveTo>
                  <a:pt x="0" y="0"/>
                </a:moveTo>
                <a:lnTo>
                  <a:pt x="597382" y="0"/>
                </a:lnTo>
                <a:lnTo>
                  <a:pt x="597382" y="2290975"/>
                </a:lnTo>
                <a:lnTo>
                  <a:pt x="0" y="2290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 rot="-5400000">
            <a:off x="14800554" y="2444021"/>
            <a:ext cx="298691" cy="1145487"/>
          </a:xfrm>
          <a:custGeom>
            <a:avLst/>
            <a:gdLst/>
            <a:ahLst/>
            <a:cxnLst/>
            <a:rect l="l" t="t" r="r" b="b"/>
            <a:pathLst>
              <a:path w="298691" h="1145487">
                <a:moveTo>
                  <a:pt x="0" y="0"/>
                </a:moveTo>
                <a:lnTo>
                  <a:pt x="298691" y="0"/>
                </a:lnTo>
                <a:lnTo>
                  <a:pt x="298691" y="1145487"/>
                </a:lnTo>
                <a:lnTo>
                  <a:pt x="0" y="1145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8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TextBox 9">
            <a:extLst>
              <a:ext uri="{FF2B5EF4-FFF2-40B4-BE49-F238E27FC236}">
                <a16:creationId xmlns:a16="http://schemas.microsoft.com/office/drawing/2014/main" id="{BE404BFD-4451-6471-4B42-68C9490969C3}"/>
              </a:ext>
            </a:extLst>
          </p:cNvPr>
          <p:cNvSpPr txBox="1"/>
          <p:nvPr/>
        </p:nvSpPr>
        <p:spPr>
          <a:xfrm>
            <a:off x="1028700" y="8902065"/>
            <a:ext cx="392757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Canva Sans 1"/>
              </a:rPr>
              <a:t>Cricenti, C., &amp; </a:t>
            </a:r>
            <a:r>
              <a:rPr lang="en-US" sz="2100" dirty="0" err="1">
                <a:solidFill>
                  <a:srgbClr val="FFFFFF"/>
                </a:solidFill>
                <a:latin typeface="Canva Sans 1"/>
              </a:rPr>
              <a:t>Buscema</a:t>
            </a:r>
            <a:r>
              <a:rPr lang="en-US" sz="2100" dirty="0">
                <a:solidFill>
                  <a:srgbClr val="FFFFFF"/>
                </a:solidFill>
                <a:latin typeface="Canva Sans 1"/>
              </a:rPr>
              <a:t>, F.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2000</Words>
  <Application>Microsoft Office PowerPoint</Application>
  <PresentationFormat>Personalizzato</PresentationFormat>
  <Paragraphs>333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Calibri</vt:lpstr>
      <vt:lpstr>Arial</vt:lpstr>
      <vt:lpstr>Canva Sans 1 Bold Italics</vt:lpstr>
      <vt:lpstr>Canva Sans 1 Italics</vt:lpstr>
      <vt:lpstr>Canva Sans 1</vt:lpstr>
      <vt:lpstr>Canva Sans 2</vt:lpstr>
      <vt:lpstr>Canva Sans 1 Bold</vt:lpstr>
      <vt:lpstr>Antonio 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Nella testa dei marittimi</dc:title>
  <dc:creator>PC</dc:creator>
  <cp:lastModifiedBy>Operatore 5 Cascodionline</cp:lastModifiedBy>
  <cp:revision>6</cp:revision>
  <dcterms:created xsi:type="dcterms:W3CDTF">2006-08-16T00:00:00Z</dcterms:created>
  <dcterms:modified xsi:type="dcterms:W3CDTF">2023-10-31T08:59:59Z</dcterms:modified>
  <dc:identifier>DAFvoTo4DiA</dc:identifier>
</cp:coreProperties>
</file>